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66" r:id="rId4"/>
    <p:sldId id="258" r:id="rId6"/>
    <p:sldId id="333" r:id="rId7"/>
    <p:sldId id="445" r:id="rId8"/>
    <p:sldId id="297" r:id="rId9"/>
    <p:sldId id="334" r:id="rId10"/>
    <p:sldId id="259" r:id="rId11"/>
    <p:sldId id="399" r:id="rId12"/>
    <p:sldId id="531" r:id="rId13"/>
    <p:sldId id="265" r:id="rId14"/>
    <p:sldId id="261" r:id="rId15"/>
    <p:sldId id="262" r:id="rId16"/>
    <p:sldId id="323" r:id="rId17"/>
    <p:sldId id="446" r:id="rId18"/>
    <p:sldId id="447" r:id="rId19"/>
    <p:sldId id="263" r:id="rId20"/>
    <p:sldId id="264" r:id="rId21"/>
    <p:sldId id="532" r:id="rId22"/>
    <p:sldId id="534" r:id="rId23"/>
    <p:sldId id="535" r:id="rId24"/>
    <p:sldId id="538" r:id="rId25"/>
    <p:sldId id="541" r:id="rId26"/>
    <p:sldId id="269" r:id="rId27"/>
    <p:sldId id="533" r:id="rId28"/>
    <p:sldId id="536" r:id="rId29"/>
    <p:sldId id="283" r:id="rId30"/>
    <p:sldId id="324" r:id="rId31"/>
    <p:sldId id="448" r:id="rId32"/>
    <p:sldId id="325" r:id="rId33"/>
    <p:sldId id="326" r:id="rId34"/>
    <p:sldId id="449" r:id="rId35"/>
    <p:sldId id="450" r:id="rId36"/>
    <p:sldId id="335" r:id="rId37"/>
    <p:sldId id="270" r:id="rId38"/>
    <p:sldId id="595" r:id="rId39"/>
    <p:sldId id="271" r:id="rId40"/>
    <p:sldId id="272" r:id="rId41"/>
    <p:sldId id="596" r:id="rId42"/>
    <p:sldId id="273" r:id="rId43"/>
    <p:sldId id="274" r:id="rId44"/>
    <p:sldId id="275" r:id="rId45"/>
    <p:sldId id="284" r:id="rId46"/>
    <p:sldId id="286" r:id="rId47"/>
    <p:sldId id="452" r:id="rId48"/>
    <p:sldId id="453" r:id="rId49"/>
    <p:sldId id="454" r:id="rId50"/>
    <p:sldId id="336" r:id="rId51"/>
    <p:sldId id="600" r:id="rId52"/>
    <p:sldId id="504" r:id="rId53"/>
    <p:sldId id="505" r:id="rId54"/>
    <p:sldId id="506" r:id="rId55"/>
    <p:sldId id="287" r:id="rId56"/>
    <p:sldId id="509" r:id="rId57"/>
    <p:sldId id="288" r:id="rId58"/>
    <p:sldId id="327" r:id="rId59"/>
    <p:sldId id="328" r:id="rId60"/>
    <p:sldId id="635" r:id="rId61"/>
    <p:sldId id="329" r:id="rId62"/>
    <p:sldId id="637" r:id="rId63"/>
    <p:sldId id="330" r:id="rId64"/>
    <p:sldId id="638" r:id="rId65"/>
    <p:sldId id="331" r:id="rId66"/>
    <p:sldId id="639" r:id="rId67"/>
    <p:sldId id="332" r:id="rId68"/>
    <p:sldId id="380" r:id="rId69"/>
    <p:sldId id="337" r:id="rId70"/>
    <p:sldId id="339" r:id="rId71"/>
    <p:sldId id="340" r:id="rId72"/>
    <p:sldId id="341" r:id="rId73"/>
    <p:sldId id="342" r:id="rId74"/>
    <p:sldId id="381" r:id="rId75"/>
    <p:sldId id="382" r:id="rId76"/>
    <p:sldId id="383" r:id="rId77"/>
    <p:sldId id="384" r:id="rId78"/>
    <p:sldId id="385" r:id="rId79"/>
    <p:sldId id="338" r:id="rId80"/>
    <p:sldId id="343" r:id="rId81"/>
    <p:sldId id="260" r:id="rId82"/>
  </p:sldIdLst>
  <p:sldSz cx="12192000" cy="6858000"/>
  <p:notesSz cx="6858000" cy="9144000"/>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9" userDrawn="1">
          <p15:clr>
            <a:srgbClr val="A4A3A4"/>
          </p15:clr>
        </p15:guide>
        <p15:guide id="2" pos="3874" userDrawn="1">
          <p15:clr>
            <a:srgbClr val="A4A3A4"/>
          </p15:clr>
        </p15:guide>
        <p15:guide id="3" pos="7056" userDrawn="1">
          <p15:clr>
            <a:srgbClr val="A4A3A4"/>
          </p15:clr>
        </p15:guide>
        <p15:guide id="4" pos="383" userDrawn="1">
          <p15:clr>
            <a:srgbClr val="A4A3A4"/>
          </p15:clr>
        </p15:guide>
        <p15:guide id="5" pos="4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69"/>
        <p:guide pos="3874"/>
        <p:guide pos="7056"/>
        <p:guide pos="383"/>
        <p:guide pos="45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6" Type="http://schemas.openxmlformats.org/officeDocument/2006/relationships/tags" Target="tags/tag154.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大致讲解三种遍历方式，接下来再分别使用具体的实例进行</a:t>
            </a:r>
            <a:r>
              <a:rPr lang="zh-CN" altLang="en-US"/>
              <a:t>讲解。</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介绍完表格后让</a:t>
            </a:r>
            <a:r>
              <a:rPr lang="zh-CN" altLang="en-US"/>
              <a:t>大家根据书本上的实例自己把相应的代码</a:t>
            </a:r>
            <a:r>
              <a:rPr lang="zh-CN" altLang="en-US"/>
              <a:t>敲一遍</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上一任务中我们讲解了第三方库，如果想要获取网页中的有用信息则需要对网页内容进行解析，接下来学习如何解析网页</a:t>
            </a:r>
            <a:r>
              <a:rPr lang="zh-CN" altLang="en-US"/>
              <a:t>数据。</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分别介绍</a:t>
            </a:r>
            <a:r>
              <a:rPr lang="en-US" altLang="zh-CN"/>
              <a:t> Find_all </a:t>
            </a:r>
            <a:r>
              <a:rPr lang="zh-CN" altLang="en-US"/>
              <a:t>方法的前三个</a:t>
            </a:r>
            <a:r>
              <a:rPr lang="zh-CN" altLang="en-US"/>
              <a:t>参数：</a:t>
            </a:r>
            <a:endParaRPr lang="zh-CN" altLang="en-US"/>
          </a:p>
          <a:p>
            <a:r>
              <a:rPr lang="zh-CN" altLang="en-US"/>
              <a:t>Name:</a:t>
            </a:r>
            <a:r>
              <a:rPr lang="en-US" altLang="zh-CN"/>
              <a:t> </a:t>
            </a:r>
            <a:r>
              <a:rPr lang="zh-CN" altLang="en-US"/>
              <a:t>查找标签，可以是字符串、列表、方法、True或re正则表达式,默认值为None。</a:t>
            </a:r>
            <a:endParaRPr lang="zh-CN" altLang="en-US"/>
          </a:p>
          <a:p>
            <a:r>
              <a:rPr lang="zh-CN" altLang="en-US"/>
              <a:t>Attrs：标签属性值的检索，默认为空。可以以“属性名=值”的赋值形式，若要匹配标签内Class的属性，由于Class是Python的保留关键字，所以在BeautifulSoup中在 Class后加_，使用Class_=值检索；也可以使用Attrs属性用字典的方法进行参数传递 。</a:t>
            </a:r>
            <a:endParaRPr lang="zh-CN" altLang="en-US"/>
          </a:p>
          <a:p>
            <a:r>
              <a:rPr lang="zh-CN" altLang="en-US"/>
              <a:t>Recursive：是否搜索子孙节点，默认为True</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此例子体现了</a:t>
            </a:r>
            <a:r>
              <a:rPr lang="en-US" altLang="zh-CN"/>
              <a:t> lxml </a:t>
            </a:r>
            <a:r>
              <a:rPr lang="zh-CN" altLang="en-US"/>
              <a:t>库具有自动修订</a:t>
            </a:r>
            <a:r>
              <a:rPr lang="en-US" altLang="zh-CN"/>
              <a:t> Html </a:t>
            </a:r>
            <a:r>
              <a:rPr lang="zh-CN" altLang="en-US"/>
              <a:t>代码的功能，去除了多余的</a:t>
            </a:r>
            <a:r>
              <a:rPr lang="en-US" altLang="zh-CN"/>
              <a:t>&gt;</a:t>
            </a:r>
            <a:r>
              <a:rPr lang="zh-CN" altLang="en-US"/>
              <a:t>括号</a:t>
            </a:r>
            <a:r>
              <a:rPr lang="en-US" altLang="zh-CN"/>
              <a:t>,</a:t>
            </a:r>
            <a:r>
              <a:rPr lang="zh-CN" altLang="en-US"/>
              <a:t>补全了</a:t>
            </a:r>
            <a:r>
              <a:rPr lang="en-US" altLang="zh-CN"/>
              <a:t>&lt;body&gt;</a:t>
            </a:r>
            <a:r>
              <a:rPr lang="zh-CN" altLang="en-US"/>
              <a:t>标签和</a:t>
            </a:r>
            <a:r>
              <a:rPr lang="en-US" altLang="zh-CN"/>
              <a:t>&lt;html&gt;</a:t>
            </a:r>
            <a:r>
              <a:rPr lang="zh-CN" altLang="en-US"/>
              <a:t>标签。再分别介绍HTML()函数</a:t>
            </a:r>
            <a:r>
              <a:rPr lang="en-US" altLang="zh-CN"/>
              <a:t> </a:t>
            </a:r>
            <a:r>
              <a:rPr lang="zh-CN" altLang="en-US"/>
              <a:t>和</a:t>
            </a:r>
            <a:r>
              <a:rPr lang="en-US" altLang="zh-CN"/>
              <a:t> </a:t>
            </a:r>
            <a:r>
              <a:rPr lang="zh-CN" altLang="en-US"/>
              <a:t>tostring()函数</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etree.tostring() 是一个在 Python 中使用 ElementTree 模块时常用的函数。它将一个 XML 元素对象转化为字符串形式。</a:t>
            </a:r>
            <a:endParaRPr lang="zh-CN" altLang="en-US"/>
          </a:p>
          <a:p>
            <a:r>
              <a:rPr lang="zh-CN" altLang="en-US"/>
              <a:t>我们讲解了如何用</a:t>
            </a:r>
            <a:r>
              <a:rPr lang="en-US" altLang="zh-CN"/>
              <a:t> lxml </a:t>
            </a:r>
            <a:r>
              <a:rPr lang="zh-CN" altLang="en-US"/>
              <a:t>库解析</a:t>
            </a:r>
            <a:r>
              <a:rPr lang="en-US" altLang="zh-CN"/>
              <a:t>url</a:t>
            </a:r>
            <a:r>
              <a:rPr lang="zh-CN" altLang="en-US"/>
              <a:t>网页内容，接下来介绍一下本地的</a:t>
            </a:r>
            <a:r>
              <a:rPr lang="en-US" altLang="zh-CN"/>
              <a:t> html </a:t>
            </a:r>
            <a:r>
              <a:rPr lang="zh-CN" altLang="en-US"/>
              <a:t>文件如何</a:t>
            </a:r>
            <a:r>
              <a:rPr lang="zh-CN" altLang="en-US"/>
              <a:t>解析</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在 XPath中，有七种类型的节点：元素、属性、文本、命名空间、处理指令、注释以及文档（根）节点。</a:t>
            </a:r>
            <a:endParaRPr lang="en-US" altLang="zh-CN"/>
          </a:p>
          <a:p>
            <a:r>
              <a:rPr lang="zh-CN" altLang="en-US"/>
              <a:t>分别讲解这五种节点的</a:t>
            </a:r>
            <a:r>
              <a:rPr lang="zh-CN" altLang="en-US"/>
              <a:t>意思</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此外，XPath中还提供了进行模糊搜索的功能函数，接下来介绍一下这些功能函数</a:t>
            </a:r>
            <a:r>
              <a:rPr lang="zh-CN" altLang="en-US"/>
              <a:t>的具体</a:t>
            </a:r>
            <a:r>
              <a:rPr lang="zh-CN" altLang="en-US"/>
              <a:t>用法</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与</a:t>
            </a:r>
            <a:r>
              <a:rPr lang="en-US" altLang="zh-CN"/>
              <a:t>starts-with() </a:t>
            </a:r>
            <a:r>
              <a:rPr lang="zh-CN" altLang="en-US"/>
              <a:t>相对应的功能函数是</a:t>
            </a:r>
            <a:r>
              <a:rPr lang="en-US" altLang="zh-CN"/>
              <a:t> end</a:t>
            </a:r>
            <a:r>
              <a:rPr lang="en-US" altLang="zh-CN"/>
              <a:t>s-with() </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介绍第一个数据解析库</a:t>
            </a:r>
            <a:r>
              <a:rPr lang="en-US" altLang="zh-CN"/>
              <a:t>BeautifulSoup </a:t>
            </a:r>
            <a:r>
              <a:rPr lang="zh-CN" altLang="en-US"/>
              <a:t>库</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可以使用</a:t>
            </a:r>
            <a:r>
              <a:rPr lang="en-US" altLang="zh-CN"/>
              <a:t>python </a:t>
            </a:r>
            <a:r>
              <a:rPr lang="zh-CN" altLang="en-US"/>
              <a:t>交互式进行</a:t>
            </a:r>
            <a:r>
              <a:rPr lang="zh-CN" altLang="en-US"/>
              <a:t>实操</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介绍</a:t>
            </a:r>
            <a:r>
              <a:rPr lang="en-US" altLang="zh-CN"/>
              <a:t> re </a:t>
            </a:r>
            <a:r>
              <a:rPr lang="zh-CN" altLang="en-US"/>
              <a:t>模块的方法</a:t>
            </a:r>
            <a:r>
              <a:rPr lang="zh-CN" altLang="en-US"/>
              <a:t>和属性</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从运行结果看出，即便对Flags参数指定了匹配选项re.MULTILINE或re.M，re.match函数也只会对字符串开头的若干字符作匹配，而不对后面行的开头字符作匹配。</a:t>
            </a:r>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另外扩充一个知识点，贪婪匹配与懒惰</a:t>
            </a:r>
            <a:r>
              <a:rPr lang="zh-CN" altLang="en-US"/>
              <a:t>匹配</a:t>
            </a:r>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此处可以顺带说明一下</a:t>
            </a:r>
            <a:r>
              <a:rPr lang="en-US" altLang="zh-CN"/>
              <a:t>HTML</a:t>
            </a:r>
            <a:r>
              <a:rPr lang="zh-CN" altLang="en-US"/>
              <a:t>与</a:t>
            </a:r>
            <a:r>
              <a:rPr lang="en-US" altLang="zh-CN"/>
              <a:t>XML</a:t>
            </a:r>
            <a:r>
              <a:rPr lang="zh-CN" altLang="en-US"/>
              <a:t>的</a:t>
            </a:r>
            <a:r>
              <a:rPr lang="zh-CN" altLang="en-US"/>
              <a:t>区别：XML更适合用于存储和传输数据，而HTML则更适合用于展示和呈现数据。</a:t>
            </a:r>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从输出结果可知使用CSS提取返回的是SelectorList对象，是个可迭代对象。用Len方法获取结果的长度是3。另外返回的节点是第1、3、5个li节点，每个节点都包含HTML代码。并且注意看，用CSS选择器提取的节点，输出就是XPath属性而不是CSS属性，是因为CSS的背后，传入CSS选择器会先被转化成XPath，所以真正用于节点提取的是XPath。其中CSS选择器转化为XPath的过程是由底层CSS Selector这个库实现的。</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t>通过以上对比可以看出，lxml解析器可以解析HTML和XML的功能，而且速度快，容错能力强，所以官方推荐使用lxml解析器。但当前为了集中解释BeautifulSoup库，先使用Python的内置HTML解析器。</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结合标签</a:t>
            </a:r>
            <a:r>
              <a:rPr lang="zh-CN" altLang="en-US"/>
              <a:t>树，使用</a:t>
            </a:r>
            <a:r>
              <a:rPr lang="en-US" altLang="zh-CN"/>
              <a:t>Chrome </a:t>
            </a:r>
            <a:r>
              <a:rPr lang="zh-CN" altLang="en-US"/>
              <a:t>浏览器分析</a:t>
            </a:r>
            <a:r>
              <a:rPr lang="en-US" altLang="zh-CN"/>
              <a:t>HTML</a:t>
            </a:r>
            <a:r>
              <a:rPr lang="zh-CN" altLang="en-US"/>
              <a:t>文档</a:t>
            </a:r>
            <a:r>
              <a:rPr lang="zh-CN" altLang="en-US"/>
              <a:t>结构</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以下</a:t>
            </a:r>
            <a:r>
              <a:rPr lang="zh-CN" altLang="en-US"/>
              <a:t>实例运用</a:t>
            </a:r>
            <a:r>
              <a:rPr lang="en-US" altLang="zh-CN"/>
              <a:t>BeautifulSoup </a:t>
            </a:r>
            <a:r>
              <a:rPr lang="zh-CN" altLang="en-US"/>
              <a:t>库解析</a:t>
            </a:r>
            <a:r>
              <a:rPr lang="zh-CN" altLang="en-US"/>
              <a:t>网页</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在HTML中，用尖"&lt;!" 表示注释的开始。</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Z_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10687430" y="260648"/>
            <a:ext cx="1224137" cy="576064"/>
          </a:xfrm>
          <a:prstGeom prst="rect">
            <a:avLst/>
          </a:prstGeom>
        </p:spPr>
      </p:pic>
      <p:grpSp>
        <p:nvGrpSpPr>
          <p:cNvPr id="20" name="组 7"/>
          <p:cNvGrpSpPr/>
          <p:nvPr userDrawn="1"/>
        </p:nvGrpSpPr>
        <p:grpSpPr>
          <a:xfrm>
            <a:off x="3503713" y="3696447"/>
            <a:ext cx="8688288" cy="1344149"/>
            <a:chOff x="2652042" y="3039561"/>
            <a:chExt cx="6498309" cy="1008112"/>
          </a:xfrm>
          <a:solidFill>
            <a:srgbClr val="C00000">
              <a:alpha val="74000"/>
            </a:srgbClr>
          </a:solidFill>
        </p:grpSpPr>
        <p:sp>
          <p:nvSpPr>
            <p:cNvPr id="21" name="Rectangle 15"/>
            <p:cNvSpPr>
              <a:spLocks noChangeArrowheads="1"/>
            </p:cNvSpPr>
            <p:nvPr/>
          </p:nvSpPr>
          <p:spPr bwMode="auto">
            <a:xfrm>
              <a:off x="2771800" y="3039561"/>
              <a:ext cx="6378551" cy="1008112"/>
            </a:xfrm>
            <a:prstGeom prst="rect">
              <a:avLst/>
            </a:prstGeom>
            <a:grpFill/>
            <a:ln>
              <a:noFill/>
            </a:ln>
          </p:spPr>
          <p:txBody>
            <a:bodyPr vert="horz" wrap="square" lIns="91440" tIns="45720" rIns="91440" bIns="45720" numCol="1" anchor="ctr" anchorCtr="1" compatLnSpc="1"/>
            <a:lstStyle/>
            <a:p>
              <a:pPr fontAlgn="base">
                <a:spcBef>
                  <a:spcPct val="0"/>
                </a:spcBef>
                <a:spcAft>
                  <a:spcPct val="0"/>
                </a:spcAft>
              </a:pPr>
              <a:endParaRPr lang="zh-CN" altLang="en-US" sz="1600" dirty="0">
                <a:solidFill>
                  <a:prstClr val="white"/>
                </a:solidFill>
                <a:latin typeface="微软雅黑" panose="020B0503020204020204" charset="-122"/>
              </a:endParaRPr>
            </a:p>
          </p:txBody>
        </p:sp>
        <p:sp>
          <p:nvSpPr>
            <p:cNvPr id="22" name="矩形 21"/>
            <p:cNvSpPr/>
            <p:nvPr/>
          </p:nvSpPr>
          <p:spPr>
            <a:xfrm>
              <a:off x="2652042" y="3039561"/>
              <a:ext cx="54101" cy="1008112"/>
            </a:xfrm>
            <a:prstGeom prst="rect">
              <a:avLst/>
            </a:prstGeom>
            <a:solidFill>
              <a:schemeClr val="bg1">
                <a:alpha val="62000"/>
              </a:schemeClr>
            </a:solidFill>
            <a:ln>
              <a:noFill/>
            </a:ln>
          </p:spPr>
          <p:txBody>
            <a:bodyPr vert="horz" wrap="square" lIns="91440" tIns="45720" rIns="91440" bIns="45720" numCol="1" anchor="ctr" anchorCtr="1" compatLnSpc="1"/>
            <a:lstStyle/>
            <a:p>
              <a:pPr fontAlgn="base">
                <a:spcBef>
                  <a:spcPct val="0"/>
                </a:spcBef>
                <a:spcAft>
                  <a:spcPct val="0"/>
                </a:spcAft>
              </a:pPr>
              <a:endParaRPr lang="zh-CN" altLang="en-US" sz="1600">
                <a:solidFill>
                  <a:prstClr val="white"/>
                </a:solidFill>
                <a:latin typeface="微软雅黑" panose="020B0503020204020204" charset="-122"/>
              </a:endParaRPr>
            </a:p>
          </p:txBody>
        </p:sp>
      </p:grpSp>
      <p:sp>
        <p:nvSpPr>
          <p:cNvPr id="4" name="文本占位符 3"/>
          <p:cNvSpPr>
            <a:spLocks noGrp="1"/>
          </p:cNvSpPr>
          <p:nvPr>
            <p:ph type="body" sz="quarter" idx="10" hasCustomPrompt="1"/>
          </p:nvPr>
        </p:nvSpPr>
        <p:spPr>
          <a:xfrm>
            <a:off x="3695700" y="3735657"/>
            <a:ext cx="8303683" cy="788671"/>
          </a:xfrm>
        </p:spPr>
        <p:txBody>
          <a:bodyPr>
            <a:normAutofit/>
          </a:bodyPr>
          <a:lstStyle>
            <a:lvl1pPr marL="0" indent="0">
              <a:buNone/>
              <a:defRPr sz="3735" b="1">
                <a:solidFill>
                  <a:schemeClr val="bg1"/>
                </a:solidFill>
              </a:defRPr>
            </a:lvl1pPr>
          </a:lstStyle>
          <a:p>
            <a:pPr lvl="0"/>
            <a:r>
              <a:rPr lang="zh-CN" altLang="en-US" dirty="0"/>
              <a:t>标题</a:t>
            </a:r>
            <a:endParaRPr lang="en-US" altLang="zh-CN" dirty="0"/>
          </a:p>
        </p:txBody>
      </p:sp>
      <p:sp>
        <p:nvSpPr>
          <p:cNvPr id="7" name="文本占位符 6"/>
          <p:cNvSpPr>
            <a:spLocks noGrp="1"/>
          </p:cNvSpPr>
          <p:nvPr>
            <p:ph type="body" sz="quarter" idx="11" hasCustomPrompt="1"/>
          </p:nvPr>
        </p:nvSpPr>
        <p:spPr>
          <a:xfrm>
            <a:off x="3695700" y="4407731"/>
            <a:ext cx="8303683" cy="575733"/>
          </a:xfrm>
        </p:spPr>
        <p:txBody>
          <a:bodyPr>
            <a:normAutofit/>
          </a:bodyPr>
          <a:lstStyle>
            <a:lvl1pPr marL="0" indent="0">
              <a:buNone/>
              <a:defRPr sz="1865" baseline="0">
                <a:solidFill>
                  <a:schemeClr val="bg1"/>
                </a:solidFill>
              </a:defRPr>
            </a:lvl1pPr>
          </a:lstStyle>
          <a:p>
            <a:pPr lvl="0"/>
            <a:r>
              <a:rPr lang="zh-CN" altLang="en-US" dirty="0"/>
              <a:t>副标题</a:t>
            </a:r>
            <a:endParaRPr lang="zh-CN" altLang="en-US" dirty="0"/>
          </a:p>
        </p:txBody>
      </p:sp>
    </p:spTree>
  </p:cSld>
  <p:clrMapOvr>
    <a:masterClrMapping/>
  </p:clrMapOvr>
  <p:transition>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defTabSz="914400" eaLnBrk="1" fontAlgn="auto" latinLnBrk="0" hangingPunct="1">
              <a:buNone/>
              <a:tabLst>
                <a:tab pos="1609725" algn="l"/>
                <a:tab pos="1609725" algn="l"/>
                <a:tab pos="1609725" algn="l"/>
                <a:tab pos="1609725" algn="l"/>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8" Type="http://schemas.openxmlformats.org/officeDocument/2006/relationships/theme" Target="../theme/theme2.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4.xml"/><Relationship Id="rId3" Type="http://schemas.openxmlformats.org/officeDocument/2006/relationships/tags" Target="../tags/tag140.xml"/><Relationship Id="rId2" Type="http://schemas.openxmlformats.org/officeDocument/2006/relationships/image" Target="../media/image7.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tags" Target="../tags/tag141.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8.xml"/><Relationship Id="rId2" Type="http://schemas.openxmlformats.org/officeDocument/2006/relationships/tags" Target="../tags/tag14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8.xml"/><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5" Type="http://schemas.openxmlformats.org/officeDocument/2006/relationships/slideLayout" Target="../slideLayouts/slideLayout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8.xml"/><Relationship Id="rId2" Type="http://schemas.openxmlformats.org/officeDocument/2006/relationships/tags" Target="../tags/tag143.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8.xml"/><Relationship Id="rId2" Type="http://schemas.openxmlformats.org/officeDocument/2006/relationships/tags" Target="../tags/tag144.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8.xml"/><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8.xml"/><Relationship Id="rId2" Type="http://schemas.openxmlformats.org/officeDocument/2006/relationships/image" Target="../media/image18.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9.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0.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1.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2.jpe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3.png"/><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8.xml"/><Relationship Id="rId2" Type="http://schemas.openxmlformats.org/officeDocument/2006/relationships/image" Target="../media/image24.png"/><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8.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8.xml"/><Relationship Id="rId3" Type="http://schemas.openxmlformats.org/officeDocument/2006/relationships/image" Target="../media/image11.png"/><Relationship Id="rId2" Type="http://schemas.openxmlformats.org/officeDocument/2006/relationships/image" Target="../media/image27.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8.xml"/><Relationship Id="rId2" Type="http://schemas.openxmlformats.org/officeDocument/2006/relationships/image" Target="../media/image28.png"/><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8.xml"/><Relationship Id="rId2" Type="http://schemas.openxmlformats.org/officeDocument/2006/relationships/tags" Target="../tags/tag147.xml"/><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8.xml"/><Relationship Id="rId2" Type="http://schemas.openxmlformats.org/officeDocument/2006/relationships/tags" Target="../tags/tag148.xml"/><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1.png"/><Relationship Id="rId1"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9.png"/><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1.png"/><Relationship Id="rId2" Type="http://schemas.openxmlformats.org/officeDocument/2006/relationships/image" Target="../media/image30.png"/><Relationship Id="rId1" Type="http://schemas.openxmlformats.org/officeDocument/2006/relationships/image" Target="../media/image4.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49.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8.xml"/><Relationship Id="rId2" Type="http://schemas.openxmlformats.org/officeDocument/2006/relationships/tags" Target="../tags/tag150.xml"/><Relationship Id="rId1" Type="http://schemas.openxmlformats.org/officeDocument/2006/relationships/image" Target="../media/image4.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8.xml"/><Relationship Id="rId2" Type="http://schemas.openxmlformats.org/officeDocument/2006/relationships/tags" Target="../tags/tag151.xml"/><Relationship Id="rId1"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52.xml"/><Relationship Id="rId1"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1.png"/><Relationship Id="rId1" Type="http://schemas.openxmlformats.org/officeDocument/2006/relationships/image" Target="../media/image4.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8.xml"/><Relationship Id="rId3" Type="http://schemas.openxmlformats.org/officeDocument/2006/relationships/image" Target="../media/image28.png"/><Relationship Id="rId2" Type="http://schemas.openxmlformats.org/officeDocument/2006/relationships/image" Target="../media/image32.png"/><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3.png"/><Relationship Id="rId1" Type="http://schemas.openxmlformats.org/officeDocument/2006/relationships/image" Target="../media/image5.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8.xml"/><Relationship Id="rId2" Type="http://schemas.openxmlformats.org/officeDocument/2006/relationships/tags" Target="../tags/tag153.xml"/><Relationship Id="rId1" Type="http://schemas.openxmlformats.org/officeDocument/2006/relationships/image" Target="../media/image5.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1.png"/><Relationship Id="rId2" Type="http://schemas.openxmlformats.org/officeDocument/2006/relationships/image" Target="../media/image34.png"/><Relationship Id="rId1" Type="http://schemas.openxmlformats.org/officeDocument/2006/relationships/image" Target="../media/image5.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5.png"/><Relationship Id="rId1"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6.png"/><Relationship Id="rId1" Type="http://schemas.openxmlformats.org/officeDocument/2006/relationships/image" Target="../media/image5.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7.png"/><Relationship Id="rId1" Type="http://schemas.openxmlformats.org/officeDocument/2006/relationships/image" Target="../media/image5.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8.xml"/><Relationship Id="rId2" Type="http://schemas.openxmlformats.org/officeDocument/2006/relationships/image" Target="../media/image38.png"/><Relationship Id="rId1" Type="http://schemas.openxmlformats.org/officeDocument/2006/relationships/image" Target="../media/image5.png"/></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9.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0.png"/><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1.png"/><Relationship Id="rId1" Type="http://schemas.openxmlformats.org/officeDocument/2006/relationships/image" Target="../media/image5.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2.png"/><Relationship Id="rId1" Type="http://schemas.openxmlformats.org/officeDocument/2006/relationships/image" Target="../media/image5.png"/></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5.png"/></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5.png"/><Relationship Id="rId1" Type="http://schemas.openxmlformats.org/officeDocument/2006/relationships/image" Target="../media/image5.png"/></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1.png"/><Relationship Id="rId2" Type="http://schemas.openxmlformats.org/officeDocument/2006/relationships/image" Target="../media/image46.png"/><Relationship Id="rId1" Type="http://schemas.openxmlformats.org/officeDocument/2006/relationships/image" Target="../media/image5.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tags" Target="../tags/tag138.xml"/><Relationship Id="rId3" Type="http://schemas.openxmlformats.org/officeDocument/2006/relationships/image" Target="../media/image6.wmf"/><Relationship Id="rId2" Type="http://schemas.openxmlformats.org/officeDocument/2006/relationships/oleObject" Target="../embeddings/oleObject1.bin"/><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139.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686810" y="3954145"/>
            <a:ext cx="3831590" cy="788670"/>
          </a:xfrm>
        </p:spPr>
        <p:txBody>
          <a:bodyPr>
            <a:normAutofit lnSpcReduction="10000"/>
          </a:bodyPr>
          <a:lstStyle/>
          <a:p>
            <a:pPr algn="l"/>
            <a:r>
              <a:rPr lang="zh-CN" altLang="en-US" dirty="0">
                <a:latin typeface="+mn-lt"/>
                <a:ea typeface="+mn-ea"/>
                <a:cs typeface="+mn-ea"/>
                <a:sym typeface="+mn-lt"/>
              </a:rPr>
              <a:t>网络爬虫</a:t>
            </a:r>
            <a:r>
              <a:rPr lang="zh-CN" altLang="en-US" dirty="0">
                <a:latin typeface="+mn-lt"/>
                <a:ea typeface="+mn-ea"/>
                <a:cs typeface="+mn-ea"/>
                <a:sym typeface="+mn-lt"/>
              </a:rPr>
              <a:t>技术</a:t>
            </a:r>
            <a:endParaRPr lang="zh-CN" altLang="en-US" dirty="0">
              <a:latin typeface="+mn-lt"/>
              <a:ea typeface="+mn-ea"/>
              <a:cs typeface="+mn-ea"/>
              <a:sym typeface="+mn-lt"/>
            </a:endParaRPr>
          </a:p>
        </p:txBody>
      </p:sp>
      <p:pic>
        <p:nvPicPr>
          <p:cNvPr id="13" name="图片 12"/>
          <p:cNvPicPr>
            <a:picLocks noChangeAspect="1"/>
          </p:cNvPicPr>
          <p:nvPr/>
        </p:nvPicPr>
        <p:blipFill>
          <a:blip r:embed="rId1"/>
          <a:stretch>
            <a:fillRect/>
          </a:stretch>
        </p:blipFill>
        <p:spPr>
          <a:xfrm>
            <a:off x="10650855" y="257175"/>
            <a:ext cx="1162050" cy="552450"/>
          </a:xfrm>
          <a:prstGeom prst="rect">
            <a:avLst/>
          </a:prstGeom>
        </p:spPr>
      </p:pic>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p>
            <a:fld id="{49AE70B2-8BF9-45C0-BB95-33D1B9D3A854}" type="slidenum">
              <a:rPr lang="zh-CN" altLang="en-US" smtClean="0"/>
            </a:fld>
            <a:endParaRPr lang="zh-CN" altLang="en-US"/>
          </a:p>
        </p:txBody>
      </p:sp>
      <p:sp>
        <p:nvSpPr>
          <p:cNvPr id="11" name="Freeform 867"/>
          <p:cNvSpPr>
            <a:spLocks noEditPoints="1"/>
          </p:cNvSpPr>
          <p:nvPr/>
        </p:nvSpPr>
        <p:spPr bwMode="auto">
          <a:xfrm>
            <a:off x="1100772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608400" y="608400"/>
            <a:ext cx="10969200" cy="70560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BeautifulSoup </a:t>
            </a:r>
            <a:r>
              <a:rPr lang="zh-CN" altLang="en-US" sz="2800" spc="150">
                <a:solidFill>
                  <a:schemeClr val="tx1">
                    <a:lumMod val="65000"/>
                    <a:lumOff val="35000"/>
                  </a:schemeClr>
                </a:solidFill>
                <a:latin typeface="+mn-lt"/>
                <a:ea typeface="+mn-ea"/>
                <a:cs typeface="+mn-cs"/>
                <a:sym typeface="+mn-ea"/>
              </a:rPr>
              <a:t>对象</a:t>
            </a:r>
            <a:endParaRPr lang="zh-CN" altLang="en-US" sz="2800" spc="150">
              <a:solidFill>
                <a:schemeClr val="tx1">
                  <a:lumMod val="65000"/>
                  <a:lumOff val="35000"/>
                </a:schemeClr>
              </a:solidFill>
              <a:latin typeface="+mn-lt"/>
              <a:ea typeface="+mn-ea"/>
              <a:cs typeface="+mn-cs"/>
              <a:sym typeface="+mn-ea"/>
            </a:endParaRPr>
          </a:p>
        </p:txBody>
      </p:sp>
      <p:sp>
        <p:nvSpPr>
          <p:cNvPr id="5" name="文本框 4"/>
          <p:cNvSpPr txBox="1"/>
          <p:nvPr/>
        </p:nvSpPr>
        <p:spPr>
          <a:xfrm>
            <a:off x="608330" y="1665605"/>
            <a:ext cx="11375390" cy="368300"/>
          </a:xfrm>
          <a:prstGeom prst="rect">
            <a:avLst/>
          </a:prstGeom>
          <a:noFill/>
        </p:spPr>
        <p:txBody>
          <a:bodyPr wrap="square" rtlCol="0">
            <a:spAutoFit/>
          </a:bodyPr>
          <a:p>
            <a:r>
              <a:rPr lang="zh-CN" altLang="en-US"/>
              <a:t>基于网页（http://www.techlabplt.com:8080/BD-PC/priceList）实现创建BeautifulSoup对象，代码如下：</a:t>
            </a:r>
            <a:endParaRPr lang="zh-CN" altLang="en-US"/>
          </a:p>
        </p:txBody>
      </p:sp>
      <p:sp>
        <p:nvSpPr>
          <p:cNvPr id="7" name="文本框 6"/>
          <p:cNvSpPr txBox="1"/>
          <p:nvPr/>
        </p:nvSpPr>
        <p:spPr>
          <a:xfrm>
            <a:off x="699135" y="2310130"/>
            <a:ext cx="8379460" cy="1753235"/>
          </a:xfrm>
          <a:prstGeom prst="rect">
            <a:avLst/>
          </a:prstGeom>
          <a:solidFill>
            <a:schemeClr val="bg1">
              <a:lumMod val="85000"/>
            </a:schemeClr>
          </a:solidFill>
        </p:spPr>
        <p:txBody>
          <a:bodyPr wrap="square" rtlCol="0">
            <a:spAutoFit/>
          </a:bodyPr>
          <a:p>
            <a:r>
              <a:rPr lang="zh-CN" altLang="en-US"/>
              <a:t>import requests</a:t>
            </a:r>
            <a:endParaRPr lang="zh-CN" altLang="en-US"/>
          </a:p>
          <a:p>
            <a:r>
              <a:rPr lang="zh-CN" altLang="en-US"/>
              <a:t># 从bs4包中导入BeautifulSoup类</a:t>
            </a:r>
            <a:endParaRPr lang="zh-CN" altLang="en-US"/>
          </a:p>
          <a:p>
            <a:r>
              <a:rPr lang="zh-CN" altLang="en-US"/>
              <a:t>from bs4 import BeautifulSoup</a:t>
            </a:r>
            <a:endParaRPr lang="zh-CN" altLang="en-US"/>
          </a:p>
          <a:p>
            <a:r>
              <a:rPr lang="zh-CN" altLang="en-US"/>
              <a:t>result=requests.get("http://www.techlabplt.com:8080/BD-PC/priceList")</a:t>
            </a:r>
            <a:endParaRPr lang="zh-CN" altLang="en-US"/>
          </a:p>
          <a:p>
            <a:r>
              <a:rPr lang="zh-CN" altLang="en-US"/>
              <a:t>soup=BeautifulSoup(result.text,'html.parser')</a:t>
            </a:r>
            <a:endParaRPr lang="zh-CN" altLang="en-US"/>
          </a:p>
          <a:p>
            <a:r>
              <a:rPr lang="zh-CN" altLang="en-US"/>
              <a:t>print(soup)</a:t>
            </a:r>
            <a:endParaRPr lang="zh-CN" altLang="en-US"/>
          </a:p>
        </p:txBody>
      </p:sp>
      <p:pic>
        <p:nvPicPr>
          <p:cNvPr id="1774426766"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9135" y="4424680"/>
            <a:ext cx="7601585" cy="1715770"/>
          </a:xfrm>
          <a:prstGeom prst="rect">
            <a:avLst/>
          </a:prstGeom>
        </p:spPr>
      </p:pic>
      <p:cxnSp>
        <p:nvCxnSpPr>
          <p:cNvPr id="8" name="直接连接符 7"/>
          <p:cNvCxnSpPr/>
          <p:nvPr/>
        </p:nvCxnSpPr>
        <p:spPr>
          <a:xfrm flipV="1">
            <a:off x="699135" y="1301750"/>
            <a:ext cx="3618865" cy="12065"/>
          </a:xfrm>
          <a:prstGeom prst="line">
            <a:avLst/>
          </a:prstGeom>
          <a:ln w="19050"/>
        </p:spPr>
        <p:style>
          <a:lnRef idx="1">
            <a:schemeClr val="dk1"/>
          </a:lnRef>
          <a:fillRef idx="0">
            <a:schemeClr val="dk1"/>
          </a:fillRef>
          <a:effectRef idx="0">
            <a:schemeClr val="dk1"/>
          </a:effectRef>
          <a:fontRef idx="minor">
            <a:schemeClr val="tx1"/>
          </a:fontRef>
        </p:style>
      </p:cxn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0772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1227727849" name="图片 1"/>
          <p:cNvPicPr>
            <a:picLocks noChangeAspect="1"/>
          </p:cNvPicPr>
          <p:nvPr/>
        </p:nvPicPr>
        <p:blipFill>
          <a:blip r:embed="rId2"/>
          <a:stretch>
            <a:fillRect/>
          </a:stretch>
        </p:blipFill>
        <p:spPr>
          <a:xfrm>
            <a:off x="420370" y="1943735"/>
            <a:ext cx="5860415" cy="913130"/>
          </a:xfrm>
          <a:prstGeom prst="rect">
            <a:avLst/>
          </a:prstGeom>
        </p:spPr>
      </p:pic>
      <p:sp>
        <p:nvSpPr>
          <p:cNvPr id="7" name="标题 6"/>
          <p:cNvSpPr>
            <a:spLocks noGrp="1"/>
          </p:cNvSpPr>
          <p:nvPr>
            <p:ph type="title"/>
          </p:nvPr>
        </p:nvSpPr>
        <p:spPr>
          <a:xfrm>
            <a:off x="421005" y="417195"/>
            <a:ext cx="5267960" cy="577850"/>
          </a:xfrm>
        </p:spPr>
        <p:txBody>
          <a:bodyPr>
            <a:normAutofit fontScale="90000"/>
          </a:bodyPr>
          <a:p>
            <a:pPr algn="l">
              <a:lnSpc>
                <a:spcPct val="130000"/>
              </a:lnSpc>
              <a:spcBef>
                <a:spcPts val="0"/>
              </a:spcBef>
              <a:spcAft>
                <a:spcPts val="1000"/>
              </a:spcAft>
              <a:buClrTx/>
              <a:buSzTx/>
              <a:buFont typeface="Arial" panose="020B0604020202020204" pitchFamily="34" charset="0"/>
            </a:pPr>
            <a:r>
              <a:rPr lang="en-US" altLang="zh-CN" sz="2800" spc="150">
                <a:solidFill>
                  <a:schemeClr val="tx1">
                    <a:lumMod val="65000"/>
                    <a:lumOff val="35000"/>
                  </a:schemeClr>
                </a:solidFill>
                <a:latin typeface="+mn-lt"/>
                <a:ea typeface="+mn-ea"/>
                <a:cs typeface="+mn-cs"/>
              </a:rPr>
              <a:t>BeautifulSoup 类的基本元素</a:t>
            </a:r>
            <a:endParaRPr lang="zh-CN" altLang="en-US" sz="2110" spc="150" dirty="0">
              <a:solidFill>
                <a:schemeClr val="accent1"/>
              </a:solidFill>
              <a:latin typeface="+mn-ea"/>
              <a:ea typeface="+mn-ea"/>
              <a:cs typeface="+mn-ea"/>
            </a:endParaRPr>
          </a:p>
        </p:txBody>
      </p:sp>
      <p:sp>
        <p:nvSpPr>
          <p:cNvPr id="8" name="文本框 7"/>
          <p:cNvSpPr txBox="1"/>
          <p:nvPr/>
        </p:nvSpPr>
        <p:spPr>
          <a:xfrm>
            <a:off x="421005" y="1167130"/>
            <a:ext cx="11529060" cy="645160"/>
          </a:xfrm>
          <a:prstGeom prst="rect">
            <a:avLst/>
          </a:prstGeom>
          <a:noFill/>
        </p:spPr>
        <p:txBody>
          <a:bodyPr wrap="square" rtlCol="0">
            <a:spAutoFit/>
          </a:bodyPr>
          <a:p>
            <a:pPr indent="457200"/>
            <a:r>
              <a:rPr lang="zh-CN" altLang="en-US"/>
              <a:t>一个HTML文档是由标签树构成的，下面两张图分别是（http://www.techlabplt.com:8080/BD-PC/static.html ）对应的HTML页面和网页源码：</a:t>
            </a:r>
            <a:endParaRPr lang="zh-CN" altLang="en-US"/>
          </a:p>
        </p:txBody>
      </p:sp>
      <p:pic>
        <p:nvPicPr>
          <p:cNvPr id="252590721" name="图片 1"/>
          <p:cNvPicPr>
            <a:picLocks noChangeAspect="1"/>
          </p:cNvPicPr>
          <p:nvPr/>
        </p:nvPicPr>
        <p:blipFill>
          <a:blip r:embed="rId3"/>
          <a:stretch>
            <a:fillRect/>
          </a:stretch>
        </p:blipFill>
        <p:spPr>
          <a:xfrm>
            <a:off x="6299200" y="2795905"/>
            <a:ext cx="5626100" cy="1611630"/>
          </a:xfrm>
          <a:prstGeom prst="rect">
            <a:avLst/>
          </a:prstGeom>
        </p:spPr>
      </p:pic>
      <p:pic>
        <p:nvPicPr>
          <p:cNvPr id="174" name="图片 4"/>
          <p:cNvPicPr>
            <a:picLocks noChangeAspect="1"/>
          </p:cNvPicPr>
          <p:nvPr/>
        </p:nvPicPr>
        <p:blipFill>
          <a:blip r:embed="rId4"/>
          <a:stretch>
            <a:fillRect/>
          </a:stretch>
        </p:blipFill>
        <p:spPr>
          <a:xfrm>
            <a:off x="643573" y="3683635"/>
            <a:ext cx="5268595" cy="2512060"/>
          </a:xfrm>
          <a:prstGeom prst="rect">
            <a:avLst/>
          </a:prstGeom>
          <a:noFill/>
          <a:ln>
            <a:noFill/>
          </a:ln>
        </p:spPr>
      </p:pic>
      <p:sp>
        <p:nvSpPr>
          <p:cNvPr id="9" name="文本框 8"/>
          <p:cNvSpPr txBox="1"/>
          <p:nvPr/>
        </p:nvSpPr>
        <p:spPr>
          <a:xfrm>
            <a:off x="2384425" y="2886710"/>
            <a:ext cx="1932940" cy="368300"/>
          </a:xfrm>
          <a:prstGeom prst="rect">
            <a:avLst/>
          </a:prstGeom>
          <a:noFill/>
        </p:spPr>
        <p:txBody>
          <a:bodyPr wrap="square" rtlCol="0">
            <a:spAutoFit/>
          </a:bodyPr>
          <a:p>
            <a:r>
              <a:rPr lang="en-US" altLang="zh-CN"/>
              <a:t>HTML</a:t>
            </a:r>
            <a:r>
              <a:rPr lang="zh-CN" altLang="en-US"/>
              <a:t>页面</a:t>
            </a:r>
            <a:endParaRPr lang="zh-CN" altLang="en-US"/>
          </a:p>
        </p:txBody>
      </p:sp>
      <p:sp>
        <p:nvSpPr>
          <p:cNvPr id="10" name="文本框 9"/>
          <p:cNvSpPr txBox="1"/>
          <p:nvPr/>
        </p:nvSpPr>
        <p:spPr>
          <a:xfrm>
            <a:off x="8877300" y="4507865"/>
            <a:ext cx="2030730" cy="368300"/>
          </a:xfrm>
          <a:prstGeom prst="rect">
            <a:avLst/>
          </a:prstGeom>
          <a:noFill/>
        </p:spPr>
        <p:txBody>
          <a:bodyPr wrap="square" rtlCol="0">
            <a:spAutoFit/>
          </a:bodyPr>
          <a:p>
            <a:r>
              <a:rPr lang="zh-CN" altLang="en-US"/>
              <a:t>网页</a:t>
            </a:r>
            <a:r>
              <a:rPr lang="zh-CN" altLang="en-US"/>
              <a:t>源码</a:t>
            </a:r>
            <a:endParaRPr lang="zh-CN" altLang="en-US"/>
          </a:p>
        </p:txBody>
      </p:sp>
      <p:sp>
        <p:nvSpPr>
          <p:cNvPr id="12" name="文本框 11"/>
          <p:cNvSpPr txBox="1"/>
          <p:nvPr/>
        </p:nvSpPr>
        <p:spPr>
          <a:xfrm>
            <a:off x="2694305" y="6263005"/>
            <a:ext cx="956310" cy="368300"/>
          </a:xfrm>
          <a:prstGeom prst="rect">
            <a:avLst/>
          </a:prstGeom>
          <a:noFill/>
        </p:spPr>
        <p:txBody>
          <a:bodyPr wrap="square" rtlCol="0">
            <a:spAutoFit/>
          </a:bodyPr>
          <a:p>
            <a:r>
              <a:rPr lang="zh-CN" altLang="en-US"/>
              <a:t>标签</a:t>
            </a:r>
            <a:r>
              <a:rPr lang="zh-CN" altLang="en-US"/>
              <a:t>数</a:t>
            </a:r>
            <a:endParaRPr lang="zh-CN" altLang="en-US"/>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920000">
            <a:off x="5960745" y="1971675"/>
            <a:ext cx="872490" cy="872490"/>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380000">
            <a:off x="5904865" y="4347845"/>
            <a:ext cx="872490" cy="872490"/>
          </a:xfrm>
          <a:prstGeom prst="rect">
            <a:avLst/>
          </a:prstGeom>
        </p:spPr>
      </p:pic>
      <p:cxnSp>
        <p:nvCxnSpPr>
          <p:cNvPr id="2" name="直接连接符 1"/>
          <p:cNvCxnSpPr/>
          <p:nvPr/>
        </p:nvCxnSpPr>
        <p:spPr>
          <a:xfrm flipV="1">
            <a:off x="491490" y="1010285"/>
            <a:ext cx="4501515" cy="2540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0772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7" name="文本框 6"/>
          <p:cNvSpPr txBox="1"/>
          <p:nvPr/>
        </p:nvSpPr>
        <p:spPr>
          <a:xfrm>
            <a:off x="608330" y="1671320"/>
            <a:ext cx="6520815" cy="368300"/>
          </a:xfrm>
          <a:prstGeom prst="rect">
            <a:avLst/>
          </a:prstGeom>
          <a:noFill/>
        </p:spPr>
        <p:txBody>
          <a:bodyPr wrap="square" rtlCol="0">
            <a:spAutoFit/>
          </a:bodyPr>
          <a:p>
            <a:r>
              <a:rPr lang="zh-CN" altLang="en-US"/>
              <a:t>Beautifulsoup</a:t>
            </a:r>
            <a:r>
              <a:rPr lang="en-US" altLang="zh-CN"/>
              <a:t> </a:t>
            </a:r>
            <a:r>
              <a:rPr lang="zh-CN" altLang="en-US"/>
              <a:t>类中的基本元素</a:t>
            </a:r>
            <a:r>
              <a:rPr lang="zh-CN" altLang="en-US"/>
              <a:t>如下表：</a:t>
            </a:r>
            <a:endParaRPr lang="zh-CN" altLang="en-US"/>
          </a:p>
        </p:txBody>
      </p:sp>
      <p:graphicFrame>
        <p:nvGraphicFramePr>
          <p:cNvPr id="9" name="表格 8"/>
          <p:cNvGraphicFramePr/>
          <p:nvPr>
            <p:custDataLst>
              <p:tags r:id="rId2"/>
            </p:custDataLst>
          </p:nvPr>
        </p:nvGraphicFramePr>
        <p:xfrm>
          <a:off x="608330" y="2109470"/>
          <a:ext cx="6932930" cy="4030345"/>
        </p:xfrm>
        <a:graphic>
          <a:graphicData uri="http://schemas.openxmlformats.org/drawingml/2006/table">
            <a:tbl>
              <a:tblPr firstRow="1" bandRow="1">
                <a:tableStyleId>{5C22544A-7EE6-4342-B048-85BDC9FD1C3A}</a:tableStyleId>
              </a:tblPr>
              <a:tblGrid>
                <a:gridCol w="1824355"/>
                <a:gridCol w="5108575"/>
              </a:tblGrid>
              <a:tr h="497840">
                <a:tc>
                  <a:txBody>
                    <a:bodyPr/>
                    <a:p>
                      <a:pPr>
                        <a:buNone/>
                      </a:pPr>
                      <a:r>
                        <a:rPr lang="zh-CN" altLang="en-US"/>
                        <a:t>基本元素</a:t>
                      </a:r>
                      <a:endParaRPr lang="zh-CN" altLang="en-US"/>
                    </a:p>
                  </a:txBody>
                  <a:tcPr/>
                </a:tc>
                <a:tc>
                  <a:txBody>
                    <a:bodyPr/>
                    <a:p>
                      <a:pPr>
                        <a:buNone/>
                      </a:pPr>
                      <a:r>
                        <a:rPr lang="zh-CN" altLang="en-US"/>
                        <a:t>	说明</a:t>
                      </a:r>
                      <a:endParaRPr lang="zh-CN" altLang="en-US"/>
                    </a:p>
                  </a:txBody>
                  <a:tcPr/>
                </a:tc>
              </a:tr>
              <a:tr h="835025">
                <a:tc>
                  <a:txBody>
                    <a:bodyPr/>
                    <a:p>
                      <a:pPr>
                        <a:buNone/>
                      </a:pPr>
                      <a:r>
                        <a:rPr lang="zh-CN" altLang="en-US"/>
                        <a:t>Tag</a:t>
                      </a:r>
                      <a:endParaRPr lang="zh-CN" altLang="en-US"/>
                    </a:p>
                  </a:txBody>
                  <a:tcPr/>
                </a:tc>
                <a:tc>
                  <a:txBody>
                    <a:bodyPr/>
                    <a:p>
                      <a:pPr>
                        <a:buNone/>
                      </a:pPr>
                      <a:r>
                        <a:rPr lang="zh-CN" altLang="en-US"/>
                        <a:t>标签，最基本的信息组织单元，分别用&lt;&gt;和&lt;/&gt;表明开头和结尾。</a:t>
                      </a:r>
                      <a:endParaRPr lang="zh-CN" altLang="en-US"/>
                    </a:p>
                  </a:txBody>
                  <a:tcPr/>
                </a:tc>
              </a:tr>
              <a:tr h="682625">
                <a:tc>
                  <a:txBody>
                    <a:bodyPr/>
                    <a:p>
                      <a:pPr>
                        <a:buNone/>
                      </a:pPr>
                      <a:r>
                        <a:rPr lang="zh-CN" altLang="en-US"/>
                        <a:t>Name</a:t>
                      </a:r>
                      <a:endParaRPr lang="zh-CN" altLang="en-US"/>
                    </a:p>
                  </a:txBody>
                  <a:tcPr/>
                </a:tc>
                <a:tc>
                  <a:txBody>
                    <a:bodyPr/>
                    <a:p>
                      <a:pPr>
                        <a:buNone/>
                      </a:pPr>
                      <a:r>
                        <a:rPr lang="zh-CN" altLang="en-US"/>
                        <a:t>标签的名字，&lt;p&gt;...&lt;/p&gt;的名字是'p',格式：&lt;tag&gt;.name</a:t>
                      </a:r>
                      <a:endParaRPr lang="zh-CN" altLang="en-US"/>
                    </a:p>
                  </a:txBody>
                  <a:tcPr/>
                </a:tc>
              </a:tr>
              <a:tr h="497205">
                <a:tc>
                  <a:txBody>
                    <a:bodyPr/>
                    <a:p>
                      <a:pPr>
                        <a:buNone/>
                      </a:pPr>
                      <a:r>
                        <a:rPr lang="zh-CN" altLang="en-US"/>
                        <a:t>Attributes</a:t>
                      </a:r>
                      <a:endParaRPr lang="zh-CN" altLang="en-US"/>
                    </a:p>
                  </a:txBody>
                  <a:tcPr/>
                </a:tc>
                <a:tc>
                  <a:txBody>
                    <a:bodyPr/>
                    <a:p>
                      <a:pPr>
                        <a:buNone/>
                      </a:pPr>
                      <a:r>
                        <a:rPr lang="zh-CN" altLang="en-US"/>
                        <a:t>标签的属性，字典形式组织，格式：&lt;tag&gt;.attrs</a:t>
                      </a:r>
                      <a:endParaRPr lang="zh-CN" altLang="en-US"/>
                    </a:p>
                  </a:txBody>
                  <a:tcPr/>
                </a:tc>
              </a:tr>
              <a:tr h="835025">
                <a:tc>
                  <a:txBody>
                    <a:bodyPr/>
                    <a:p>
                      <a:pPr>
                        <a:buNone/>
                      </a:pPr>
                      <a:r>
                        <a:rPr lang="zh-CN" altLang="en-US"/>
                        <a:t>NavigableString</a:t>
                      </a:r>
                      <a:endParaRPr lang="zh-CN" altLang="en-US"/>
                    </a:p>
                  </a:txBody>
                  <a:tcPr/>
                </a:tc>
                <a:tc>
                  <a:txBody>
                    <a:bodyPr/>
                    <a:p>
                      <a:pPr>
                        <a:buNone/>
                      </a:pPr>
                      <a:r>
                        <a:rPr lang="zh-CN" altLang="en-US"/>
                        <a:t>标签内非属性字符串，&lt;&gt;...&lt;/&gt;中字符串，格式：&lt;tag&gt;.string</a:t>
                      </a:r>
                      <a:endParaRPr lang="zh-CN" altLang="en-US"/>
                    </a:p>
                  </a:txBody>
                  <a:tcPr/>
                </a:tc>
              </a:tr>
              <a:tr h="682625">
                <a:tc>
                  <a:txBody>
                    <a:bodyPr/>
                    <a:p>
                      <a:pPr>
                        <a:buNone/>
                      </a:pPr>
                      <a:r>
                        <a:rPr lang="zh-CN" altLang="en-US"/>
                        <a:t>Comment</a:t>
                      </a:r>
                      <a:endParaRPr lang="zh-CN" altLang="en-US"/>
                    </a:p>
                  </a:txBody>
                  <a:tcPr/>
                </a:tc>
                <a:tc>
                  <a:txBody>
                    <a:bodyPr/>
                    <a:p>
                      <a:pPr>
                        <a:buNone/>
                      </a:pPr>
                      <a:r>
                        <a:rPr lang="zh-CN" altLang="en-US"/>
                        <a:t>标签内字符串的注释部分，一种特殊的Comment类型</a:t>
                      </a:r>
                      <a:endParaRPr lang="zh-CN" altLang="en-US"/>
                    </a:p>
                  </a:txBody>
                  <a:tcPr/>
                </a:tc>
              </a:tr>
            </a:tbl>
          </a:graphicData>
        </a:graphic>
      </p:graphicFrame>
      <p:pic>
        <p:nvPicPr>
          <p:cNvPr id="175" name="图片 6"/>
          <p:cNvPicPr>
            <a:picLocks noChangeAspect="1"/>
          </p:cNvPicPr>
          <p:nvPr/>
        </p:nvPicPr>
        <p:blipFill>
          <a:blip r:embed="rId3"/>
          <a:stretch>
            <a:fillRect/>
          </a:stretch>
        </p:blipFill>
        <p:spPr>
          <a:xfrm>
            <a:off x="7541260" y="3623945"/>
            <a:ext cx="4177030" cy="1846580"/>
          </a:xfrm>
          <a:prstGeom prst="rect">
            <a:avLst/>
          </a:prstGeom>
          <a:noFill/>
          <a:ln>
            <a:noFill/>
          </a:ln>
        </p:spPr>
      </p:pic>
      <p:sp>
        <p:nvSpPr>
          <p:cNvPr id="8" name="标题 7"/>
          <p:cNvSpPr>
            <a:spLocks noGrp="1"/>
          </p:cNvSpPr>
          <p:nvPr>
            <p:ph type="title"/>
          </p:nvPr>
        </p:nvSpPr>
        <p:spPr>
          <a:xfrm>
            <a:off x="421005" y="417195"/>
            <a:ext cx="5267960" cy="577850"/>
          </a:xfrm>
        </p:spPr>
        <p:txBody>
          <a:bodyPr>
            <a:normAutofit fontScale="90000"/>
          </a:bodyPr>
          <a:p>
            <a:pPr algn="l">
              <a:lnSpc>
                <a:spcPct val="130000"/>
              </a:lnSpc>
              <a:spcBef>
                <a:spcPts val="0"/>
              </a:spcBef>
              <a:spcAft>
                <a:spcPts val="1000"/>
              </a:spcAft>
              <a:buClrTx/>
              <a:buSzTx/>
              <a:buFont typeface="Arial" panose="020B0604020202020204" pitchFamily="34" charset="0"/>
            </a:pPr>
            <a:r>
              <a:rPr lang="en-US" altLang="zh-CN" sz="2800" spc="150">
                <a:solidFill>
                  <a:schemeClr val="tx1">
                    <a:lumMod val="65000"/>
                    <a:lumOff val="35000"/>
                  </a:schemeClr>
                </a:solidFill>
                <a:latin typeface="+mn-lt"/>
                <a:ea typeface="+mn-ea"/>
                <a:cs typeface="+mn-cs"/>
              </a:rPr>
              <a:t>BeautifulSoup 类的基本元素</a:t>
            </a:r>
            <a:endParaRPr lang="zh-CN" altLang="en-US" sz="2110" spc="150" dirty="0">
              <a:solidFill>
                <a:schemeClr val="accent1"/>
              </a:solidFill>
              <a:latin typeface="+mn-ea"/>
              <a:ea typeface="+mn-ea"/>
              <a:cs typeface="+mn-ea"/>
            </a:endParaRPr>
          </a:p>
        </p:txBody>
      </p:sp>
      <p:cxnSp>
        <p:nvCxnSpPr>
          <p:cNvPr id="10" name="直接连接符 9"/>
          <p:cNvCxnSpPr/>
          <p:nvPr/>
        </p:nvCxnSpPr>
        <p:spPr>
          <a:xfrm flipV="1">
            <a:off x="491490" y="1010285"/>
            <a:ext cx="4501515" cy="2540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608330" y="608330"/>
            <a:ext cx="59594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BeautifulSoup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699135" y="1310640"/>
            <a:ext cx="4344035" cy="3175"/>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08330" y="1485265"/>
            <a:ext cx="9101455" cy="368300"/>
          </a:xfrm>
          <a:prstGeom prst="rect">
            <a:avLst/>
          </a:prstGeom>
          <a:noFill/>
        </p:spPr>
        <p:txBody>
          <a:bodyPr wrap="square" rtlCol="0" anchor="t">
            <a:spAutoFit/>
          </a:bodyPr>
          <a:p>
            <a:r>
              <a:rPr lang="zh-CN" altLang="en-US"/>
              <a:t>基于以上static网页，运用Beautifulsoup类中的基本元素解析网页，如下面代码：</a:t>
            </a:r>
            <a:endParaRPr lang="zh-CN" altLang="en-US"/>
          </a:p>
        </p:txBody>
      </p:sp>
      <p:sp>
        <p:nvSpPr>
          <p:cNvPr id="4" name="文本框 3"/>
          <p:cNvSpPr txBox="1"/>
          <p:nvPr/>
        </p:nvSpPr>
        <p:spPr>
          <a:xfrm>
            <a:off x="608330" y="1981200"/>
            <a:ext cx="7562850" cy="4805680"/>
          </a:xfrm>
          <a:prstGeom prst="rect">
            <a:avLst/>
          </a:prstGeom>
          <a:solidFill>
            <a:srgbClr val="D9D9D9"/>
          </a:solidFill>
        </p:spPr>
        <p:txBody>
          <a:bodyPr wrap="square" rtlCol="0" anchor="t">
            <a:noAutofit/>
          </a:bodyPr>
          <a:p>
            <a:r>
              <a:rPr lang="zh-CN" altLang="en-US"/>
              <a:t>import requests</a:t>
            </a:r>
            <a:endParaRPr lang="zh-CN" altLang="en-US"/>
          </a:p>
          <a:p>
            <a:r>
              <a:rPr lang="zh-CN" altLang="en-US"/>
              <a:t>from bs4 import BeautifulSoup</a:t>
            </a:r>
            <a:endParaRPr lang="zh-CN" altLang="en-US"/>
          </a:p>
          <a:p>
            <a:r>
              <a:rPr lang="zh-CN" altLang="en-US"/>
              <a:t>r = requests.get("http://www.techlabplt.com:8080/BD</a:t>
            </a:r>
            <a:r>
              <a:rPr lang="en-US" altLang="zh-CN"/>
              <a:t>-</a:t>
            </a:r>
            <a:r>
              <a:rPr lang="zh-CN" altLang="en-US"/>
              <a:t>PC/static.html")</a:t>
            </a:r>
            <a:endParaRPr lang="zh-CN" altLang="en-US"/>
          </a:p>
          <a:p>
            <a:r>
              <a:rPr lang="zh-CN" altLang="en-US"/>
              <a:t>r.encoding='utf-8'</a:t>
            </a:r>
            <a:endParaRPr lang="zh-CN" altLang="en-US"/>
          </a:p>
          <a:p>
            <a:r>
              <a:rPr lang="zh-CN" altLang="en-US"/>
              <a:t>soup = BeautifulSoup(r.text, 'html.parser')</a:t>
            </a:r>
            <a:endParaRPr lang="zh-CN" altLang="en-US"/>
          </a:p>
          <a:p>
            <a:r>
              <a:rPr lang="zh-CN" altLang="en-US"/>
              <a:t># 1、获取标签</a:t>
            </a:r>
            <a:endParaRPr lang="zh-CN" altLang="en-US"/>
          </a:p>
          <a:p>
            <a:r>
              <a:rPr lang="zh-CN" altLang="en-US"/>
              <a:t># 输出标签（如title， a）</a:t>
            </a:r>
            <a:endParaRPr lang="zh-CN" altLang="en-US"/>
          </a:p>
          <a:p>
            <a:r>
              <a:rPr lang="zh-CN" altLang="en-US"/>
              <a:t>print(soup.title)</a:t>
            </a:r>
            <a:endParaRPr lang="zh-CN" altLang="en-US"/>
          </a:p>
          <a:p>
            <a:r>
              <a:rPr lang="zh-CN" altLang="en-US"/>
              <a:t># 默认得到的第一个a标签</a:t>
            </a:r>
            <a:endParaRPr lang="zh-CN" altLang="en-US"/>
          </a:p>
          <a:p>
            <a:r>
              <a:rPr lang="zh-CN" altLang="en-US"/>
              <a:t>print(soup.a)</a:t>
            </a:r>
            <a:endParaRPr lang="zh-CN" altLang="en-US"/>
          </a:p>
          <a:p>
            <a:r>
              <a:rPr lang="zh-CN" altLang="en-US"/>
              <a:t># 输出标签的名字</a:t>
            </a:r>
            <a:endParaRPr lang="zh-CN" altLang="en-US"/>
          </a:p>
          <a:p>
            <a:r>
              <a:rPr lang="zh-CN" altLang="en-US"/>
              <a:t>print(soup.a.name)</a:t>
            </a:r>
            <a:endParaRPr lang="zh-CN" altLang="en-US"/>
          </a:p>
          <a:p>
            <a:r>
              <a:rPr lang="zh-CN" altLang="en-US"/>
              <a:t># 输出标签的父标签</a:t>
            </a:r>
            <a:endParaRPr lang="zh-CN" altLang="en-US"/>
          </a:p>
          <a:p>
            <a:r>
              <a:rPr lang="zh-CN" altLang="en-US"/>
              <a:t>print(soup.a.parent)</a:t>
            </a:r>
            <a:endParaRPr lang="zh-CN" altLang="en-US"/>
          </a:p>
          <a:p>
            <a:r>
              <a:rPr lang="zh-CN" altLang="en-US"/>
              <a:t># 2、获取标签的名字</a:t>
            </a:r>
            <a:endParaRPr lang="zh-CN" altLang="en-US"/>
          </a:p>
          <a:p>
            <a:r>
              <a:rPr lang="zh-CN" altLang="en-US"/>
              <a:t># 输出a标签的父标签的名字</a:t>
            </a:r>
            <a:endParaRPr lang="zh-CN" altLang="en-US"/>
          </a:p>
          <a:p>
            <a:r>
              <a:rPr lang="zh-CN" altLang="en-US"/>
              <a:t>print(soup.a.parent.name)</a:t>
            </a:r>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30020"/>
            <a:ext cx="7734935" cy="5354320"/>
          </a:xfrm>
          <a:prstGeom prst="rect">
            <a:avLst/>
          </a:prstGeom>
          <a:solidFill>
            <a:srgbClr val="D9D9D9"/>
          </a:solidFill>
        </p:spPr>
        <p:txBody>
          <a:bodyPr wrap="square" rtlCol="0" anchor="t">
            <a:spAutoFit/>
          </a:bodyPr>
          <a:p>
            <a:r>
              <a:rPr lang="zh-CN" altLang="en-US"/>
              <a:t># 输出a标签的父标签的父亲标签的名字</a:t>
            </a:r>
            <a:endParaRPr lang="zh-CN" altLang="en-US"/>
          </a:p>
          <a:p>
            <a:r>
              <a:rPr lang="zh-CN" altLang="en-US"/>
              <a:t>print(soup.a.parent.parent.name)</a:t>
            </a:r>
            <a:endParaRPr lang="zh-CN" altLang="en-US"/>
          </a:p>
          <a:p>
            <a:r>
              <a:rPr lang="zh-CN" altLang="en-US"/>
              <a:t># 3、获取标签的属性</a:t>
            </a:r>
            <a:endParaRPr lang="zh-CN" altLang="en-US"/>
          </a:p>
          <a:p>
            <a:r>
              <a:rPr lang="zh-CN" altLang="en-US"/>
              <a:t># 输出a标签的属性</a:t>
            </a:r>
            <a:endParaRPr lang="zh-CN" altLang="en-US"/>
          </a:p>
          <a:p>
            <a:r>
              <a:rPr lang="zh-CN" altLang="en-US"/>
              <a:t>print(soup.a.attrs)</a:t>
            </a:r>
            <a:endParaRPr lang="zh-CN" altLang="en-US"/>
          </a:p>
          <a:p>
            <a:r>
              <a:rPr lang="zh-CN" altLang="en-US"/>
              <a:t>'''标签的属性：是标明标签特点的相关区，常以字典的形式来组成。</a:t>
            </a:r>
            <a:endParaRPr lang="zh-CN" altLang="en-US"/>
          </a:p>
          <a:p>
            <a:r>
              <a:rPr lang="zh-CN" altLang="en-US"/>
              <a:t>由于是字典，还可采用字典的方式对每一个属性进行信息的提取,如下列</a:t>
            </a:r>
            <a:r>
              <a:rPr lang="zh-CN" altLang="en-US">
                <a:sym typeface="+mn-ea"/>
              </a:rPr>
              <a:t>'''</a:t>
            </a:r>
            <a:endParaRPr lang="zh-CN" altLang="en-US"/>
          </a:p>
          <a:p>
            <a:r>
              <a:rPr lang="zh-CN" altLang="en-US"/>
              <a:t>#输出a标签的class属性值</a:t>
            </a:r>
            <a:endParaRPr lang="zh-CN" altLang="en-US"/>
          </a:p>
          <a:p>
            <a:r>
              <a:rPr lang="zh-CN" altLang="en-US"/>
              <a:t>print(soup.a.attrs['class'])</a:t>
            </a:r>
            <a:endParaRPr lang="zh-CN" altLang="en-US"/>
          </a:p>
          <a:p>
            <a:r>
              <a:rPr lang="zh-CN" altLang="en-US"/>
              <a:t># 另外可以使用 type 方法查看类型，在bs4库中，将标签定义成了bs4.element.Tag类型。</a:t>
            </a:r>
            <a:endParaRPr lang="zh-CN" altLang="en-US"/>
          </a:p>
          <a:p>
            <a:r>
              <a:rPr lang="zh-CN" altLang="en-US"/>
              <a:t>print(type(soup.a.attrs))</a:t>
            </a:r>
            <a:endParaRPr lang="zh-CN" altLang="en-US"/>
          </a:p>
          <a:p>
            <a:r>
              <a:rPr lang="zh-CN" altLang="en-US"/>
              <a:t>print(type(soup.a))</a:t>
            </a:r>
            <a:endParaRPr lang="zh-CN" altLang="en-US"/>
          </a:p>
          <a:p>
            <a:r>
              <a:rPr lang="zh-CN" altLang="en-US"/>
              <a:t># 4、获取标签的 Navigableastring 属性</a:t>
            </a:r>
            <a:endParaRPr lang="zh-CN" altLang="en-US"/>
          </a:p>
          <a:p>
            <a:r>
              <a:rPr lang="zh-CN" altLang="en-US"/>
              <a:t># 输出a标签的 Navigableastring</a:t>
            </a:r>
            <a:endParaRPr lang="zh-CN" altLang="en-US"/>
          </a:p>
          <a:p>
            <a:r>
              <a:rPr lang="zh-CN" altLang="en-US"/>
              <a:t>print(soup.a.string)</a:t>
            </a:r>
            <a:endParaRPr lang="zh-CN" altLang="en-US"/>
          </a:p>
          <a:p>
            <a:r>
              <a:rPr lang="zh-CN" altLang="en-US"/>
              <a:t>'''查看网页源代码不难发现，p标签的内部其实还含有一个b标签</a:t>
            </a:r>
            <a:endParaRPr lang="zh-CN" altLang="en-US"/>
          </a:p>
          <a:p>
            <a:r>
              <a:rPr lang="zh-CN" altLang="en-US"/>
              <a:t>下面使用print输出p标签'''</a:t>
            </a:r>
            <a:endParaRPr lang="zh-CN" altLang="en-US"/>
          </a:p>
          <a:p>
            <a:r>
              <a:rPr lang="zh-CN" altLang="en-US"/>
              <a:t>print(soup.p)</a:t>
            </a:r>
            <a:endParaRPr lang="zh-CN" altLang="en-US"/>
          </a:p>
        </p:txBody>
      </p:sp>
      <p:sp>
        <p:nvSpPr>
          <p:cNvPr id="4" name="标题 3"/>
          <p:cNvSpPr>
            <a:spLocks noGrp="1"/>
          </p:cNvSpPr>
          <p:nvPr/>
        </p:nvSpPr>
        <p:spPr>
          <a:xfrm>
            <a:off x="608330" y="608330"/>
            <a:ext cx="59594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BeautifulSoup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10640"/>
            <a:ext cx="4344035"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2054225"/>
            <a:ext cx="6650355" cy="3969385"/>
          </a:xfrm>
          <a:prstGeom prst="rect">
            <a:avLst/>
          </a:prstGeom>
          <a:solidFill>
            <a:srgbClr val="D9D9D9"/>
          </a:solidFill>
        </p:spPr>
        <p:txBody>
          <a:bodyPr wrap="square" rtlCol="0" anchor="t">
            <a:spAutoFit/>
          </a:bodyPr>
          <a:p>
            <a:r>
              <a:rPr lang="zh-CN" altLang="en-US"/>
              <a:t>'''</a:t>
            </a:r>
            <a:endParaRPr lang="zh-CN" altLang="en-US"/>
          </a:p>
          <a:p>
            <a:r>
              <a:rPr lang="zh-CN" altLang="en-US"/>
              <a:t>p标签的NavigableString输出直接跨过b标签，说明NavigableString是可以跨越多个标签层次的。</a:t>
            </a:r>
            <a:endParaRPr lang="zh-CN" altLang="en-US"/>
          </a:p>
          <a:p>
            <a:r>
              <a:rPr lang="zh-CN" altLang="en-US"/>
              <a:t>下面输出p标签的Navigableastring</a:t>
            </a:r>
            <a:endParaRPr lang="zh-CN" altLang="en-US"/>
          </a:p>
          <a:p>
            <a:r>
              <a:rPr lang="zh-CN" altLang="en-US"/>
              <a:t>'''</a:t>
            </a:r>
            <a:endParaRPr lang="zh-CN" altLang="en-US"/>
          </a:p>
          <a:p>
            <a:r>
              <a:rPr lang="zh-CN" altLang="en-US"/>
              <a:t>print(soup.p.string)</a:t>
            </a:r>
            <a:endParaRPr lang="zh-CN" altLang="en-US"/>
          </a:p>
          <a:p>
            <a:r>
              <a:rPr lang="zh-CN" altLang="en-US"/>
              <a:t># 新建 beautifulsoup 对象</a:t>
            </a:r>
            <a:endParaRPr lang="zh-CN" altLang="en-US"/>
          </a:p>
          <a:p>
            <a:r>
              <a:rPr lang="zh-CN" altLang="en-US"/>
              <a:t>newsoup=BeautifulSoup("&lt;b&gt;&lt;!—this is a comment--&gt;&lt;/b&gt;&lt;p&gt;this is not a comment&lt;/p&gt;","html.parser")</a:t>
            </a:r>
            <a:endParaRPr lang="zh-CN" altLang="en-US"/>
          </a:p>
          <a:p>
            <a:r>
              <a:rPr lang="zh-CN" altLang="en-US"/>
              <a:t># 5、查看comment</a:t>
            </a:r>
            <a:endParaRPr lang="zh-CN" altLang="en-US"/>
          </a:p>
          <a:p>
            <a:r>
              <a:rPr lang="zh-CN" altLang="en-US"/>
              <a:t># 输出comment</a:t>
            </a:r>
            <a:endParaRPr lang="zh-CN" altLang="en-US"/>
          </a:p>
          <a:p>
            <a:r>
              <a:rPr lang="zh-CN" altLang="en-US"/>
              <a:t>print(newsoup.b.string)</a:t>
            </a:r>
            <a:endParaRPr lang="zh-CN" altLang="en-US"/>
          </a:p>
          <a:p>
            <a:r>
              <a:rPr lang="zh-CN" altLang="en-US"/>
              <a:t># comment是一种特殊的类型</a:t>
            </a:r>
            <a:endParaRPr lang="zh-CN" altLang="en-US"/>
          </a:p>
          <a:p>
            <a:r>
              <a:rPr lang="zh-CN" altLang="en-US"/>
              <a:t>print(type(newsoup.b.string))</a:t>
            </a:r>
            <a:endParaRPr lang="zh-CN" altLang="en-US"/>
          </a:p>
        </p:txBody>
      </p:sp>
      <p:pic>
        <p:nvPicPr>
          <p:cNvPr id="827467255" name="图片 1"/>
          <p:cNvPicPr>
            <a:picLocks noChangeAspect="1"/>
          </p:cNvPicPr>
          <p:nvPr/>
        </p:nvPicPr>
        <p:blipFill>
          <a:blip r:embed="rId2"/>
          <a:stretch>
            <a:fillRect/>
          </a:stretch>
        </p:blipFill>
        <p:spPr>
          <a:xfrm>
            <a:off x="6320790" y="4436745"/>
            <a:ext cx="5565140" cy="1586865"/>
          </a:xfrm>
          <a:prstGeom prst="rect">
            <a:avLst/>
          </a:prstGeom>
        </p:spPr>
      </p:pic>
      <p:sp>
        <p:nvSpPr>
          <p:cNvPr id="4" name="标题 3"/>
          <p:cNvSpPr>
            <a:spLocks noGrp="1"/>
          </p:cNvSpPr>
          <p:nvPr/>
        </p:nvSpPr>
        <p:spPr>
          <a:xfrm>
            <a:off x="608330" y="608330"/>
            <a:ext cx="59594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BeautifulSoup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10640"/>
            <a:ext cx="4344035"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0772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7" name="标题 3"/>
          <p:cNvSpPr>
            <a:spLocks noGrp="1"/>
          </p:cNvSpPr>
          <p:nvPr/>
        </p:nvSpPr>
        <p:spPr>
          <a:xfrm>
            <a:off x="608400" y="608400"/>
            <a:ext cx="10969200" cy="70560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BeautifulSoup </a:t>
            </a:r>
            <a:r>
              <a:rPr lang="zh-CN" altLang="en-US" sz="2800" spc="150">
                <a:solidFill>
                  <a:schemeClr val="tx1">
                    <a:lumMod val="65000"/>
                    <a:lumOff val="35000"/>
                  </a:schemeClr>
                </a:solidFill>
                <a:latin typeface="+mn-lt"/>
                <a:ea typeface="+mn-ea"/>
                <a:cs typeface="+mn-cs"/>
                <a:sym typeface="+mn-ea"/>
              </a:rPr>
              <a:t>库的遍历</a:t>
            </a:r>
            <a:r>
              <a:rPr lang="zh-CN" altLang="en-US" sz="2800" spc="150">
                <a:solidFill>
                  <a:schemeClr val="tx1">
                    <a:lumMod val="65000"/>
                    <a:lumOff val="35000"/>
                  </a:schemeClr>
                </a:solidFill>
                <a:latin typeface="+mn-lt"/>
                <a:ea typeface="+mn-ea"/>
                <a:cs typeface="+mn-cs"/>
                <a:sym typeface="+mn-ea"/>
              </a:rPr>
              <a:t>方法</a:t>
            </a:r>
            <a:endParaRPr lang="zh-CN" altLang="en-US" sz="2800" spc="150">
              <a:solidFill>
                <a:schemeClr val="tx1">
                  <a:lumMod val="65000"/>
                  <a:lumOff val="35000"/>
                </a:schemeClr>
              </a:solidFill>
              <a:latin typeface="+mn-lt"/>
              <a:ea typeface="+mn-ea"/>
              <a:cs typeface="+mn-cs"/>
              <a:sym typeface="+mn-ea"/>
            </a:endParaRPr>
          </a:p>
        </p:txBody>
      </p:sp>
      <p:sp>
        <p:nvSpPr>
          <p:cNvPr id="15" name="标题 14"/>
          <p:cNvSpPr>
            <a:spLocks noGrp="1"/>
          </p:cNvSpPr>
          <p:nvPr>
            <p:ph type="title"/>
          </p:nvPr>
        </p:nvSpPr>
        <p:spPr>
          <a:xfrm>
            <a:off x="608330" y="1377315"/>
            <a:ext cx="5267960" cy="577850"/>
          </a:xfrm>
        </p:spPr>
        <p:txBody>
          <a:bodyPr>
            <a:normAutofit/>
          </a:bodyPr>
          <a:p>
            <a:pPr algn="l">
              <a:lnSpc>
                <a:spcPct val="130000"/>
              </a:lnSpc>
              <a:spcBef>
                <a:spcPts val="0"/>
              </a:spcBef>
              <a:spcAft>
                <a:spcPts val="1000"/>
              </a:spcAft>
              <a:buClrTx/>
              <a:buSzTx/>
              <a:buFont typeface="Arial" panose="020B0604020202020204" pitchFamily="34" charset="0"/>
            </a:pPr>
            <a:r>
              <a:rPr lang="en-US" altLang="zh-CN" sz="2110" spc="150" dirty="0">
                <a:solidFill>
                  <a:schemeClr val="accent1"/>
                </a:solidFill>
                <a:latin typeface="+mn-ea"/>
                <a:ea typeface="+mn-ea"/>
                <a:cs typeface="+mn-ea"/>
              </a:rPr>
              <a:t>BeautifulSoup </a:t>
            </a:r>
            <a:r>
              <a:rPr lang="zh-CN" altLang="en-US" sz="2110" spc="150" dirty="0">
                <a:solidFill>
                  <a:schemeClr val="accent1"/>
                </a:solidFill>
                <a:latin typeface="+mn-ea"/>
                <a:ea typeface="+mn-ea"/>
                <a:cs typeface="+mn-ea"/>
              </a:rPr>
              <a:t>库的遍历</a:t>
            </a:r>
            <a:r>
              <a:rPr lang="zh-CN" altLang="en-US" sz="2110" spc="150" dirty="0">
                <a:solidFill>
                  <a:schemeClr val="accent1"/>
                </a:solidFill>
                <a:latin typeface="+mn-ea"/>
                <a:ea typeface="+mn-ea"/>
                <a:cs typeface="+mn-ea"/>
              </a:rPr>
              <a:t>方法</a:t>
            </a:r>
            <a:endParaRPr lang="zh-CN" altLang="en-US" sz="2110" spc="150" dirty="0">
              <a:solidFill>
                <a:schemeClr val="accent1"/>
              </a:solidFill>
              <a:latin typeface="+mn-ea"/>
              <a:ea typeface="+mn-ea"/>
              <a:cs typeface="+mn-ea"/>
            </a:endParaRPr>
          </a:p>
        </p:txBody>
      </p:sp>
      <p:sp>
        <p:nvSpPr>
          <p:cNvPr id="16" name="文本框 15"/>
          <p:cNvSpPr txBox="1"/>
          <p:nvPr/>
        </p:nvSpPr>
        <p:spPr>
          <a:xfrm>
            <a:off x="629285" y="2086610"/>
            <a:ext cx="11255375" cy="645160"/>
          </a:xfrm>
          <a:prstGeom prst="rect">
            <a:avLst/>
          </a:prstGeom>
          <a:noFill/>
        </p:spPr>
        <p:txBody>
          <a:bodyPr wrap="square" rtlCol="0">
            <a:spAutoFit/>
          </a:bodyPr>
          <a:p>
            <a:pPr indent="457200"/>
            <a:r>
              <a:rPr lang="zh-CN" altLang="en-US"/>
              <a:t>基于bs4库，HTML树形结构有三种遍历方法。以网页（http://www.techlabplt.com:8080/BD-PC/static.html）源码为例：</a:t>
            </a:r>
            <a:endParaRPr lang="zh-CN" altLang="en-US"/>
          </a:p>
        </p:txBody>
      </p:sp>
      <p:sp>
        <p:nvSpPr>
          <p:cNvPr id="17" name="文本框 16"/>
          <p:cNvSpPr txBox="1"/>
          <p:nvPr/>
        </p:nvSpPr>
        <p:spPr>
          <a:xfrm>
            <a:off x="2638425" y="3616325"/>
            <a:ext cx="7277100" cy="363220"/>
          </a:xfrm>
          <a:prstGeom prst="rect">
            <a:avLst/>
          </a:prstGeom>
          <a:noFill/>
        </p:spPr>
        <p:txBody>
          <a:bodyPr wrap="square" rtlCol="0" anchor="t">
            <a:noAutofit/>
          </a:bodyPr>
          <a:p>
            <a:r>
              <a:rPr lang="zh-CN" altLang="en-US"/>
              <a:t> </a:t>
            </a:r>
            <a:endParaRPr lang="zh-CN" altLang="en-US"/>
          </a:p>
        </p:txBody>
      </p:sp>
      <p:pic>
        <p:nvPicPr>
          <p:cNvPr id="210" name="图片 1"/>
          <p:cNvPicPr>
            <a:picLocks noChangeAspect="1"/>
          </p:cNvPicPr>
          <p:nvPr/>
        </p:nvPicPr>
        <p:blipFill>
          <a:blip r:embed="rId2"/>
          <a:stretch>
            <a:fillRect/>
          </a:stretch>
        </p:blipFill>
        <p:spPr>
          <a:xfrm>
            <a:off x="2249170" y="2731770"/>
            <a:ext cx="7319010" cy="3065780"/>
          </a:xfrm>
          <a:prstGeom prst="rect">
            <a:avLst/>
          </a:prstGeom>
          <a:noFill/>
          <a:ln>
            <a:noFill/>
          </a:ln>
        </p:spPr>
      </p:pic>
      <p:sp>
        <p:nvSpPr>
          <p:cNvPr id="209" name="文本框 209"/>
          <p:cNvSpPr txBox="1"/>
          <p:nvPr/>
        </p:nvSpPr>
        <p:spPr>
          <a:xfrm>
            <a:off x="1645920" y="4272915"/>
            <a:ext cx="1341755" cy="81089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91440" tIns="45720" rIns="91440" bIns="45720" numCol="1" spcCol="0" rtlCol="0" fromWordArt="0" anchor="t" anchorCtr="0" forceAA="0" compatLnSpc="1">
            <a:noAutofit/>
          </a:bodyPr>
          <a:lstStyle/>
          <a:p>
            <a:pPr algn="just"/>
            <a:r>
              <a:rPr lang="en-US" sz="1050" kern="100">
                <a:effectLst/>
                <a:ea typeface="宋体" panose="02010600030101010101" pitchFamily="2" charset="-122"/>
                <a:cs typeface="Times New Roman" panose="02020603050405020304" pitchFamily="18" charset="0"/>
              </a:rPr>
              <a:t>.contents</a:t>
            </a:r>
            <a:endParaRPr lang="zh-CN" sz="1050" kern="100">
              <a:effectLst/>
              <a:ea typeface="宋体" panose="02010600030101010101" pitchFamily="2" charset="-122"/>
              <a:cs typeface="Times New Roman" panose="02020603050405020304" pitchFamily="18" charset="0"/>
            </a:endParaRPr>
          </a:p>
          <a:p>
            <a:pPr algn="just"/>
            <a:r>
              <a:rPr lang="en-US" sz="1050" kern="100">
                <a:effectLst/>
                <a:ea typeface="宋体" panose="02010600030101010101" pitchFamily="2" charset="-122"/>
                <a:cs typeface="Times New Roman" panose="02020603050405020304" pitchFamily="18" charset="0"/>
              </a:rPr>
              <a:t>.children</a:t>
            </a:r>
            <a:endParaRPr lang="zh-CN" sz="1050" kern="100">
              <a:effectLst/>
              <a:ea typeface="宋体" panose="02010600030101010101" pitchFamily="2" charset="-122"/>
              <a:cs typeface="Times New Roman" panose="02020603050405020304" pitchFamily="18" charset="0"/>
            </a:endParaRPr>
          </a:p>
          <a:p>
            <a:pPr algn="just"/>
            <a:r>
              <a:rPr lang="en-US" sz="1050" kern="100">
                <a:effectLst/>
                <a:ea typeface="宋体" panose="02010600030101010101" pitchFamily="2" charset="-122"/>
                <a:cs typeface="Times New Roman" panose="02020603050405020304" pitchFamily="18" charset="0"/>
              </a:rPr>
              <a:t>.descendants</a:t>
            </a:r>
            <a:endParaRPr lang="zh-CN" sz="1050" kern="100">
              <a:effectLst/>
              <a:ea typeface="宋体" panose="02010600030101010101" pitchFamily="2" charset="-122"/>
              <a:cs typeface="Times New Roman" panose="02020603050405020304" pitchFamily="18" charset="0"/>
            </a:endParaRPr>
          </a:p>
          <a:p>
            <a:pPr algn="just"/>
            <a:r>
              <a:rPr lang="en-US" sz="1050" kern="100">
                <a:effectLst/>
                <a:ea typeface="宋体" panose="02010600030101010101" pitchFamily="2" charset="-122"/>
                <a:cs typeface="Times New Roman" panose="02020603050405020304" pitchFamily="18" charset="0"/>
              </a:rPr>
              <a:t> </a:t>
            </a:r>
            <a:endParaRPr lang="zh-CN" sz="1050" kern="100">
              <a:effectLst/>
              <a:ea typeface="宋体" panose="02010600030101010101" pitchFamily="2" charset="-122"/>
              <a:cs typeface="Times New Roman" panose="02020603050405020304" pitchFamily="18" charset="0"/>
            </a:endParaRPr>
          </a:p>
        </p:txBody>
      </p:sp>
      <p:sp>
        <p:nvSpPr>
          <p:cNvPr id="208" name="文本框 208"/>
          <p:cNvSpPr txBox="1"/>
          <p:nvPr/>
        </p:nvSpPr>
        <p:spPr>
          <a:xfrm>
            <a:off x="3980180" y="4991735"/>
            <a:ext cx="976630" cy="54610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91440" tIns="45720" rIns="91440" bIns="45720" numCol="1" spcCol="0" rtlCol="0" fromWordArt="0" anchor="t" anchorCtr="0" forceAA="0" compatLnSpc="1">
            <a:noAutofit/>
          </a:bodyPr>
          <a:lstStyle/>
          <a:p>
            <a:pPr algn="just"/>
            <a:r>
              <a:rPr lang="en-US" sz="1050" kern="100">
                <a:effectLst/>
                <a:ea typeface="宋体" panose="02010600030101010101" pitchFamily="2" charset="-122"/>
                <a:cs typeface="Times New Roman" panose="02020603050405020304" pitchFamily="18" charset="0"/>
              </a:rPr>
              <a:t>.parent</a:t>
            </a:r>
            <a:endParaRPr lang="zh-CN" sz="1050" kern="100">
              <a:effectLst/>
              <a:ea typeface="宋体" panose="02010600030101010101" pitchFamily="2" charset="-122"/>
              <a:cs typeface="Times New Roman" panose="02020603050405020304" pitchFamily="18" charset="0"/>
            </a:endParaRPr>
          </a:p>
          <a:p>
            <a:pPr algn="just"/>
            <a:r>
              <a:rPr lang="en-US" sz="1050" kern="100">
                <a:effectLst/>
                <a:ea typeface="宋体" panose="02010600030101010101" pitchFamily="2" charset="-122"/>
                <a:cs typeface="Times New Roman" panose="02020603050405020304" pitchFamily="18" charset="0"/>
              </a:rPr>
              <a:t>.parents</a:t>
            </a:r>
            <a:endParaRPr lang="zh-CN" sz="1050" kern="100">
              <a:effectLst/>
              <a:ea typeface="宋体" panose="02010600030101010101" pitchFamily="2" charset="-122"/>
              <a:cs typeface="Times New Roman" panose="02020603050405020304" pitchFamily="18" charset="0"/>
            </a:endParaRPr>
          </a:p>
          <a:p>
            <a:pPr algn="just"/>
            <a:r>
              <a:rPr lang="en-US" sz="1050" kern="100">
                <a:effectLst/>
                <a:ea typeface="宋体" panose="02010600030101010101" pitchFamily="2" charset="-122"/>
                <a:cs typeface="Times New Roman" panose="02020603050405020304" pitchFamily="18" charset="0"/>
              </a:rPr>
              <a:t> </a:t>
            </a:r>
            <a:endParaRPr lang="zh-CN" sz="1050" kern="100">
              <a:effectLst/>
              <a:ea typeface="宋体" panose="02010600030101010101" pitchFamily="2" charset="-122"/>
              <a:cs typeface="Times New Roman" panose="02020603050405020304" pitchFamily="18" charset="0"/>
            </a:endParaRPr>
          </a:p>
        </p:txBody>
      </p:sp>
      <p:sp>
        <p:nvSpPr>
          <p:cNvPr id="335796051" name="文本框 335796051"/>
          <p:cNvSpPr txBox="1"/>
          <p:nvPr/>
        </p:nvSpPr>
        <p:spPr>
          <a:xfrm>
            <a:off x="5693410" y="5725795"/>
            <a:ext cx="1887855" cy="108585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clip" horzOverflow="clip" vert="horz" wrap="square" lIns="91440" tIns="45720" rIns="91440" bIns="45720" numCol="1" spcCol="0" rtlCol="0" fromWordArt="0" anchor="t" anchorCtr="0" forceAA="0" compatLnSpc="1">
            <a:noAutofit/>
          </a:bodyPr>
          <a:lstStyle/>
          <a:p>
            <a:pPr algn="just"/>
            <a:r>
              <a:rPr lang="en-US" sz="1050" kern="100">
                <a:effectLst/>
                <a:ea typeface="宋体" panose="02010600030101010101" pitchFamily="2" charset="-122"/>
                <a:cs typeface="Times New Roman" panose="02020603050405020304" pitchFamily="18" charset="0"/>
              </a:rPr>
              <a:t>.next_sibling</a:t>
            </a:r>
            <a:endParaRPr lang="zh-CN" sz="1050" kern="100">
              <a:effectLst/>
              <a:ea typeface="宋体" panose="02010600030101010101" pitchFamily="2" charset="-122"/>
              <a:cs typeface="Times New Roman" panose="02020603050405020304" pitchFamily="18" charset="0"/>
            </a:endParaRPr>
          </a:p>
          <a:p>
            <a:pPr algn="just"/>
            <a:r>
              <a:rPr lang="en-US" sz="1050" kern="100">
                <a:effectLst/>
                <a:ea typeface="宋体" panose="02010600030101010101" pitchFamily="2" charset="-122"/>
                <a:cs typeface="Times New Roman" panose="02020603050405020304" pitchFamily="18" charset="0"/>
              </a:rPr>
              <a:t>.previous_sibling</a:t>
            </a:r>
            <a:endParaRPr lang="zh-CN" sz="1050" kern="100">
              <a:effectLst/>
              <a:ea typeface="宋体" panose="02010600030101010101" pitchFamily="2" charset="-122"/>
              <a:cs typeface="Times New Roman" panose="02020603050405020304" pitchFamily="18" charset="0"/>
            </a:endParaRPr>
          </a:p>
          <a:p>
            <a:pPr algn="just"/>
            <a:r>
              <a:rPr lang="en-US" sz="1050" kern="100">
                <a:effectLst/>
                <a:ea typeface="宋体" panose="02010600030101010101" pitchFamily="2" charset="-122"/>
                <a:cs typeface="Times New Roman" panose="02020603050405020304" pitchFamily="18" charset="0"/>
              </a:rPr>
              <a:t>.next_siblings</a:t>
            </a:r>
            <a:endParaRPr lang="zh-CN" sz="1050" kern="100">
              <a:effectLst/>
              <a:ea typeface="宋体" panose="02010600030101010101" pitchFamily="2" charset="-122"/>
              <a:cs typeface="Times New Roman" panose="02020603050405020304" pitchFamily="18" charset="0"/>
            </a:endParaRPr>
          </a:p>
          <a:p>
            <a:pPr algn="just"/>
            <a:r>
              <a:rPr lang="en-US" sz="1050" kern="100">
                <a:effectLst/>
                <a:ea typeface="宋体" panose="02010600030101010101" pitchFamily="2" charset="-122"/>
                <a:cs typeface="Times New Roman" panose="02020603050405020304" pitchFamily="18" charset="0"/>
              </a:rPr>
              <a:t>.previous_siblings</a:t>
            </a:r>
            <a:endParaRPr lang="zh-CN" sz="1050" kern="100">
              <a:effectLst/>
              <a:ea typeface="宋体" panose="02010600030101010101" pitchFamily="2" charset="-122"/>
              <a:cs typeface="Times New Roman" panose="02020603050405020304" pitchFamily="18" charset="0"/>
            </a:endParaRPr>
          </a:p>
        </p:txBody>
      </p:sp>
      <p:cxnSp>
        <p:nvCxnSpPr>
          <p:cNvPr id="3" name="直接连接符 2"/>
          <p:cNvCxnSpPr/>
          <p:nvPr/>
        </p:nvCxnSpPr>
        <p:spPr>
          <a:xfrm flipV="1">
            <a:off x="699135" y="1274445"/>
            <a:ext cx="5073650" cy="3937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0772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graphicFrame>
        <p:nvGraphicFramePr>
          <p:cNvPr id="7" name="表格 6"/>
          <p:cNvGraphicFramePr/>
          <p:nvPr>
            <p:custDataLst>
              <p:tags r:id="rId2"/>
            </p:custDataLst>
          </p:nvPr>
        </p:nvGraphicFramePr>
        <p:xfrm>
          <a:off x="608330" y="2588895"/>
          <a:ext cx="8533130" cy="2113915"/>
        </p:xfrm>
        <a:graphic>
          <a:graphicData uri="http://schemas.openxmlformats.org/drawingml/2006/table">
            <a:tbl>
              <a:tblPr firstRow="1" bandRow="1">
                <a:tableStyleId>{5C22544A-7EE6-4342-B048-85BDC9FD1C3A}</a:tableStyleId>
              </a:tblPr>
              <a:tblGrid>
                <a:gridCol w="2299970"/>
                <a:gridCol w="6233160"/>
              </a:tblGrid>
              <a:tr h="451485">
                <a:tc>
                  <a:txBody>
                    <a:bodyPr/>
                    <a:p>
                      <a:pPr algn="ctr">
                        <a:buNone/>
                      </a:pPr>
                      <a:r>
                        <a:rPr lang="zh-CN" altLang="en-US"/>
                        <a:t>属性</a:t>
                      </a:r>
                      <a:endParaRPr lang="zh-CN" altLang="en-US"/>
                    </a:p>
                  </a:txBody>
                  <a:tcPr/>
                </a:tc>
                <a:tc>
                  <a:txBody>
                    <a:bodyPr/>
                    <a:p>
                      <a:pPr algn="ctr">
                        <a:buNone/>
                      </a:pPr>
                      <a:r>
                        <a:rPr lang="zh-CN" altLang="en-US"/>
                        <a:t>说明</a:t>
                      </a:r>
                      <a:endParaRPr lang="zh-CN" altLang="en-US"/>
                    </a:p>
                  </a:txBody>
                  <a:tcPr/>
                </a:tc>
              </a:tr>
              <a:tr h="452120">
                <a:tc>
                  <a:txBody>
                    <a:bodyPr/>
                    <a:p>
                      <a:pPr>
                        <a:buNone/>
                      </a:pPr>
                      <a:r>
                        <a:rPr lang="zh-CN" altLang="en-US"/>
                        <a:t>.contents</a:t>
                      </a:r>
                      <a:endParaRPr lang="zh-CN" altLang="en-US"/>
                    </a:p>
                  </a:txBody>
                  <a:tcPr/>
                </a:tc>
                <a:tc>
                  <a:txBody>
                    <a:bodyPr/>
                    <a:p>
                      <a:pPr>
                        <a:buNone/>
                      </a:pPr>
                      <a:r>
                        <a:rPr lang="zh-CN" altLang="en-US"/>
                        <a:t>子节点的列表，将&lt;tag&gt;所有儿子节点存入列表</a:t>
                      </a:r>
                      <a:endParaRPr lang="zh-CN" altLang="en-US"/>
                    </a:p>
                  </a:txBody>
                  <a:tcPr/>
                </a:tc>
              </a:tr>
              <a:tr h="758825">
                <a:tc>
                  <a:txBody>
                    <a:bodyPr/>
                    <a:p>
                      <a:pPr>
                        <a:buNone/>
                      </a:pPr>
                      <a:r>
                        <a:rPr lang="zh-CN" altLang="en-US"/>
                        <a:t>.children</a:t>
                      </a:r>
                      <a:endParaRPr lang="zh-CN" altLang="en-US"/>
                    </a:p>
                  </a:txBody>
                  <a:tcPr/>
                </a:tc>
                <a:tc>
                  <a:txBody>
                    <a:bodyPr/>
                    <a:p>
                      <a:pPr>
                        <a:buNone/>
                      </a:pPr>
                      <a:r>
                        <a:rPr lang="zh-CN" altLang="en-US"/>
                        <a:t>子节点的迭代类型，与.contents类似，用于循环遍历儿子节点</a:t>
                      </a:r>
                      <a:endParaRPr lang="zh-CN" altLang="en-US"/>
                    </a:p>
                  </a:txBody>
                  <a:tcPr/>
                </a:tc>
              </a:tr>
              <a:tr h="451485">
                <a:tc>
                  <a:txBody>
                    <a:bodyPr/>
                    <a:p>
                      <a:pPr>
                        <a:buNone/>
                      </a:pPr>
                      <a:r>
                        <a:rPr lang="zh-CN" altLang="en-US"/>
                        <a:t>.descendants</a:t>
                      </a:r>
                      <a:endParaRPr lang="zh-CN" altLang="en-US"/>
                    </a:p>
                  </a:txBody>
                  <a:tcPr/>
                </a:tc>
                <a:tc>
                  <a:txBody>
                    <a:bodyPr/>
                    <a:p>
                      <a:pPr>
                        <a:buNone/>
                      </a:pPr>
                      <a:r>
                        <a:rPr lang="zh-CN" altLang="en-US"/>
                        <a:t>子孙节点的迭代类型，包含所有子孙节点，用于循环遍历</a:t>
                      </a:r>
                      <a:endParaRPr lang="zh-CN" altLang="en-US"/>
                    </a:p>
                  </a:txBody>
                  <a:tcPr/>
                </a:tc>
              </a:tr>
            </a:tbl>
          </a:graphicData>
        </a:graphic>
      </p:graphicFrame>
      <p:sp>
        <p:nvSpPr>
          <p:cNvPr id="8" name="文本框 7"/>
          <p:cNvSpPr txBox="1"/>
          <p:nvPr/>
        </p:nvSpPr>
        <p:spPr>
          <a:xfrm>
            <a:off x="608330" y="1957705"/>
            <a:ext cx="6403340" cy="368300"/>
          </a:xfrm>
          <a:prstGeom prst="rect">
            <a:avLst/>
          </a:prstGeom>
          <a:noFill/>
        </p:spPr>
        <p:txBody>
          <a:bodyPr wrap="square" rtlCol="0">
            <a:spAutoFit/>
          </a:bodyPr>
          <a:p>
            <a:r>
              <a:rPr lang="zh-CN" altLang="en-US"/>
              <a:t>下行遍历指从根节点到叶节点的遍历，所涉及的属性见</a:t>
            </a:r>
            <a:r>
              <a:rPr lang="zh-CN" altLang="en-US"/>
              <a:t>下表：</a:t>
            </a:r>
            <a:endParaRPr lang="zh-CN" altLang="en-US"/>
          </a:p>
        </p:txBody>
      </p:sp>
      <p:sp>
        <p:nvSpPr>
          <p:cNvPr id="2" name="标题 3"/>
          <p:cNvSpPr>
            <a:spLocks noGrp="1"/>
          </p:cNvSpPr>
          <p:nvPr/>
        </p:nvSpPr>
        <p:spPr>
          <a:xfrm>
            <a:off x="608330" y="608330"/>
            <a:ext cx="19075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下行</a:t>
            </a:r>
            <a:r>
              <a:rPr lang="zh-CN" altLang="en-US" sz="2800" spc="150">
                <a:solidFill>
                  <a:schemeClr val="tx1">
                    <a:lumMod val="65000"/>
                    <a:lumOff val="35000"/>
                  </a:schemeClr>
                </a:solidFill>
                <a:latin typeface="+mn-lt"/>
                <a:ea typeface="+mn-ea"/>
                <a:cs typeface="+mn-cs"/>
                <a:sym typeface="+mn-ea"/>
              </a:rPr>
              <a:t>遍历</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a:off x="699135" y="1313815"/>
            <a:ext cx="157480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4" name="文本框 3"/>
          <p:cNvSpPr txBox="1"/>
          <p:nvPr/>
        </p:nvSpPr>
        <p:spPr>
          <a:xfrm>
            <a:off x="608330" y="1558925"/>
            <a:ext cx="2919730" cy="368300"/>
          </a:xfrm>
          <a:prstGeom prst="rect">
            <a:avLst/>
          </a:prstGeom>
          <a:noFill/>
        </p:spPr>
        <p:txBody>
          <a:bodyPr wrap="square" rtlCol="0" anchor="t">
            <a:spAutoFit/>
          </a:bodyPr>
          <a:p>
            <a:r>
              <a:rPr lang="zh-CN" altLang="en-US"/>
              <a:t>下行遍历如下代码所示：</a:t>
            </a:r>
            <a:endParaRPr lang="zh-CN" altLang="en-US"/>
          </a:p>
        </p:txBody>
      </p:sp>
      <p:sp>
        <p:nvSpPr>
          <p:cNvPr id="8" name="文本框 7"/>
          <p:cNvSpPr txBox="1"/>
          <p:nvPr/>
        </p:nvSpPr>
        <p:spPr>
          <a:xfrm>
            <a:off x="608330" y="2017395"/>
            <a:ext cx="7076440" cy="4523105"/>
          </a:xfrm>
          <a:prstGeom prst="rect">
            <a:avLst/>
          </a:prstGeom>
          <a:solidFill>
            <a:srgbClr val="D9D9D9"/>
          </a:solidFill>
        </p:spPr>
        <p:txBody>
          <a:bodyPr wrap="square" rtlCol="0" anchor="t">
            <a:spAutoFit/>
          </a:bodyPr>
          <a:p>
            <a:r>
              <a:rPr lang="zh-CN" altLang="en-US"/>
              <a:t>import requests</a:t>
            </a:r>
            <a:endParaRPr lang="zh-CN" altLang="en-US"/>
          </a:p>
          <a:p>
            <a:r>
              <a:rPr lang="zh-CN" altLang="en-US"/>
              <a:t>r = requests.get("http://www.techlabplt.com:8080/BD-PC/static.html")</a:t>
            </a:r>
            <a:endParaRPr lang="zh-CN" altLang="en-US"/>
          </a:p>
          <a:p>
            <a:r>
              <a:rPr lang="zh-CN" altLang="en-US"/>
              <a:t>r.encoding='utf-8'</a:t>
            </a:r>
            <a:endParaRPr lang="zh-CN" altLang="en-US"/>
          </a:p>
          <a:p>
            <a:r>
              <a:rPr lang="zh-CN" altLang="en-US"/>
              <a:t>         demo = r.text</a:t>
            </a:r>
            <a:endParaRPr lang="zh-CN" altLang="en-US"/>
          </a:p>
          <a:p>
            <a:r>
              <a:rPr lang="zh-CN" altLang="en-US"/>
              <a:t>from bs4 import BeautifulSoup</a:t>
            </a:r>
            <a:endParaRPr lang="zh-CN" altLang="en-US"/>
          </a:p>
          <a:p>
            <a:r>
              <a:rPr lang="zh-CN" altLang="en-US"/>
              <a:t>soup = BeautifulSoup(demo,"html.parser")</a:t>
            </a:r>
            <a:endParaRPr lang="zh-CN" altLang="en-US"/>
          </a:p>
          <a:p>
            <a:r>
              <a:rPr lang="zh-CN" altLang="en-US"/>
              <a:t># </a:t>
            </a:r>
            <a:r>
              <a:rPr lang="zh-CN" altLang="en-US"/>
              <a:t>下行遍历</a:t>
            </a:r>
            <a:endParaRPr lang="zh-CN" altLang="en-US"/>
          </a:p>
          <a:p>
            <a:r>
              <a:rPr lang="zh-CN" altLang="en-US"/>
              <a:t>print(soup.head)</a:t>
            </a:r>
            <a:endParaRPr lang="zh-CN" altLang="en-US"/>
          </a:p>
          <a:p>
            <a:r>
              <a:rPr lang="zh-CN" altLang="en-US"/>
              <a:t># 遍历head标签的子节点</a:t>
            </a:r>
            <a:endParaRPr lang="zh-CN" altLang="en-US"/>
          </a:p>
          <a:p>
            <a:r>
              <a:rPr lang="zh-CN" altLang="en-US"/>
              <a:t>print(soup.head.contents)</a:t>
            </a:r>
            <a:endParaRPr lang="zh-CN" altLang="en-US"/>
          </a:p>
          <a:p>
            <a:r>
              <a:rPr lang="zh-CN" altLang="en-US"/>
              <a:t># 遍历body标签的子节点</a:t>
            </a:r>
            <a:endParaRPr lang="zh-CN" altLang="en-US"/>
          </a:p>
          <a:p>
            <a:r>
              <a:rPr lang="zh-CN" altLang="en-US"/>
              <a:t>print(soup.body.contents)</a:t>
            </a:r>
            <a:endParaRPr lang="zh-CN" altLang="en-US"/>
          </a:p>
          <a:p>
            <a:r>
              <a:rPr lang="zh-CN" altLang="en-US"/>
              <a:t># 输出 body 标签的子节点的数量</a:t>
            </a:r>
            <a:endParaRPr lang="zh-CN" altLang="en-US"/>
          </a:p>
          <a:p>
            <a:r>
              <a:rPr lang="zh-CN" altLang="en-US"/>
              <a:t>print(len(soup.body.contents))</a:t>
            </a:r>
            <a:endParaRPr lang="zh-CN" altLang="en-US"/>
          </a:p>
          <a:p>
            <a:r>
              <a:rPr lang="zh-CN" altLang="en-US"/>
              <a:t># 使用列表类型的下标来查看 body 的相关子节点</a:t>
            </a:r>
            <a:endParaRPr lang="zh-CN" altLang="en-US"/>
          </a:p>
          <a:p>
            <a:r>
              <a:rPr lang="zh-CN" altLang="en-US"/>
              <a:t>print(soup.body.contents[1])</a:t>
            </a:r>
            <a:endParaRPr lang="zh-CN" altLang="en-US"/>
          </a:p>
        </p:txBody>
      </p:sp>
      <p:sp>
        <p:nvSpPr>
          <p:cNvPr id="2" name="标题 3"/>
          <p:cNvSpPr>
            <a:spLocks noGrp="1"/>
          </p:cNvSpPr>
          <p:nvPr/>
        </p:nvSpPr>
        <p:spPr>
          <a:xfrm>
            <a:off x="608330" y="608330"/>
            <a:ext cx="19075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下行</a:t>
            </a:r>
            <a:r>
              <a:rPr lang="zh-CN" altLang="en-US" sz="2800" spc="150">
                <a:solidFill>
                  <a:schemeClr val="tx1">
                    <a:lumMod val="65000"/>
                    <a:lumOff val="35000"/>
                  </a:schemeClr>
                </a:solidFill>
                <a:latin typeface="+mn-lt"/>
                <a:ea typeface="+mn-ea"/>
                <a:cs typeface="+mn-cs"/>
                <a:sym typeface="+mn-ea"/>
              </a:rPr>
              <a:t>遍历</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a:off x="699135" y="1313815"/>
            <a:ext cx="157480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70050"/>
            <a:ext cx="6096000" cy="3692525"/>
          </a:xfrm>
          <a:prstGeom prst="rect">
            <a:avLst/>
          </a:prstGeom>
          <a:solidFill>
            <a:srgbClr val="D9D9D9"/>
          </a:solidFill>
        </p:spPr>
        <p:txBody>
          <a:bodyPr wrap="square" rtlCol="0" anchor="t">
            <a:spAutoFit/>
          </a:bodyPr>
          <a:p>
            <a:r>
              <a:rPr lang="zh-CN" altLang="en-US"/>
              <a:t># .children和.descendants返回的是迭代器类型，可以for…in…的循环结构进行查看。</a:t>
            </a:r>
            <a:endParaRPr lang="zh-CN" altLang="en-US"/>
          </a:p>
          <a:p>
            <a:r>
              <a:rPr lang="zh-CN" altLang="en-US"/>
              <a:t>i = 1</a:t>
            </a:r>
            <a:endParaRPr lang="zh-CN" altLang="en-US"/>
          </a:p>
          <a:p>
            <a:r>
              <a:rPr lang="zh-CN" altLang="en-US"/>
              <a:t>for child in soup.body.children:</a:t>
            </a:r>
            <a:endParaRPr lang="zh-CN" altLang="en-US"/>
          </a:p>
          <a:p>
            <a:r>
              <a:rPr lang="zh-CN" altLang="en-US"/>
              <a:t>    print(str(i)+".", end="")</a:t>
            </a:r>
            <a:endParaRPr lang="zh-CN" altLang="en-US"/>
          </a:p>
          <a:p>
            <a:r>
              <a:rPr lang="zh-CN" altLang="en-US"/>
              <a:t>    print(child)</a:t>
            </a:r>
            <a:endParaRPr lang="zh-CN" altLang="en-US"/>
          </a:p>
          <a:p>
            <a:r>
              <a:rPr lang="zh-CN" altLang="en-US"/>
              <a:t>    i += 1</a:t>
            </a:r>
            <a:endParaRPr lang="zh-CN" altLang="en-US"/>
          </a:p>
          <a:p>
            <a:endParaRPr lang="zh-CN" altLang="en-US"/>
          </a:p>
          <a:p>
            <a:r>
              <a:rPr lang="zh-CN" altLang="en-US"/>
              <a:t>i = 1</a:t>
            </a:r>
            <a:endParaRPr lang="zh-CN" altLang="en-US"/>
          </a:p>
          <a:p>
            <a:r>
              <a:rPr lang="zh-CN" altLang="en-US"/>
              <a:t>for child in soup.body.descendants:</a:t>
            </a:r>
            <a:endParaRPr lang="zh-CN" altLang="en-US"/>
          </a:p>
          <a:p>
            <a:r>
              <a:rPr lang="zh-CN" altLang="en-US"/>
              <a:t>    print(str(i)+".", end="")</a:t>
            </a:r>
            <a:endParaRPr lang="zh-CN" altLang="en-US"/>
          </a:p>
          <a:p>
            <a:r>
              <a:rPr lang="zh-CN" altLang="en-US"/>
              <a:t>    print(child)</a:t>
            </a:r>
            <a:endParaRPr lang="zh-CN" altLang="en-US"/>
          </a:p>
          <a:p>
            <a:r>
              <a:rPr lang="zh-CN" altLang="en-US"/>
              <a:t>    i += 1</a:t>
            </a:r>
            <a:endParaRPr lang="zh-CN" altLang="en-US"/>
          </a:p>
        </p:txBody>
      </p:sp>
      <p:pic>
        <p:nvPicPr>
          <p:cNvPr id="1810862243" name="图片 1"/>
          <p:cNvPicPr>
            <a:picLocks noChangeAspect="1"/>
          </p:cNvPicPr>
          <p:nvPr/>
        </p:nvPicPr>
        <p:blipFill>
          <a:blip r:embed="rId2"/>
          <a:stretch>
            <a:fillRect/>
          </a:stretch>
        </p:blipFill>
        <p:spPr>
          <a:xfrm>
            <a:off x="5309870" y="3385185"/>
            <a:ext cx="6539230" cy="197739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0000">
            <a:off x="6597015" y="2522855"/>
            <a:ext cx="872490" cy="872490"/>
          </a:xfrm>
          <a:prstGeom prst="rect">
            <a:avLst/>
          </a:prstGeom>
        </p:spPr>
      </p:pic>
      <p:sp>
        <p:nvSpPr>
          <p:cNvPr id="4" name="标题 3"/>
          <p:cNvSpPr>
            <a:spLocks noGrp="1"/>
          </p:cNvSpPr>
          <p:nvPr/>
        </p:nvSpPr>
        <p:spPr>
          <a:xfrm>
            <a:off x="608330" y="608330"/>
            <a:ext cx="19075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下行</a:t>
            </a:r>
            <a:r>
              <a:rPr lang="zh-CN" altLang="en-US" sz="2800" spc="150">
                <a:solidFill>
                  <a:schemeClr val="tx1">
                    <a:lumMod val="65000"/>
                    <a:lumOff val="35000"/>
                  </a:schemeClr>
                </a:solidFill>
                <a:latin typeface="+mn-lt"/>
                <a:ea typeface="+mn-ea"/>
                <a:cs typeface="+mn-cs"/>
                <a:sym typeface="+mn-ea"/>
              </a:rPr>
              <a:t>遍历</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a:off x="699135" y="1313815"/>
            <a:ext cx="157480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12" name="文本框 11"/>
          <p:cNvSpPr txBox="1"/>
          <p:nvPr>
            <p:custDataLst>
              <p:tags r:id="rId2"/>
            </p:custDataLst>
          </p:nvPr>
        </p:nvSpPr>
        <p:spPr>
          <a:xfrm>
            <a:off x="5721985" y="480631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2.2.4</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6" name="文本框 35"/>
          <p:cNvSpPr txBox="1"/>
          <p:nvPr>
            <p:custDataLst>
              <p:tags r:id="rId3"/>
            </p:custDataLst>
          </p:nvPr>
        </p:nvSpPr>
        <p:spPr>
          <a:xfrm>
            <a:off x="5721985" y="263842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2.2.1</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0" name="文本框 39"/>
          <p:cNvSpPr txBox="1"/>
          <p:nvPr>
            <p:custDataLst>
              <p:tags r:id="rId4"/>
            </p:custDataLst>
          </p:nvPr>
        </p:nvSpPr>
        <p:spPr>
          <a:xfrm>
            <a:off x="5721985" y="336105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2.2.2</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文本框 42"/>
          <p:cNvSpPr txBox="1"/>
          <p:nvPr>
            <p:custDataLst>
              <p:tags r:id="rId5"/>
            </p:custDataLst>
          </p:nvPr>
        </p:nvSpPr>
        <p:spPr>
          <a:xfrm>
            <a:off x="5721985" y="408368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2.2.3</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1" name="文本框 20"/>
          <p:cNvSpPr txBox="1"/>
          <p:nvPr>
            <p:custDataLst>
              <p:tags r:id="rId6"/>
            </p:custDataLst>
          </p:nvPr>
        </p:nvSpPr>
        <p:spPr>
          <a:xfrm>
            <a:off x="6649085" y="3945254"/>
            <a:ext cx="4439285" cy="583565"/>
          </a:xfrm>
          <a:prstGeom prst="rect">
            <a:avLst/>
          </a:prstGeom>
          <a:noFill/>
        </p:spPr>
        <p:txBody>
          <a:bodyPr wrap="square" lIns="90170" tIns="46990" rIns="90170" bIns="46990" rtlCol="0" anchor="ctr" anchorCtr="0">
            <a:normAutofit/>
          </a:bodyPr>
          <a:p>
            <a:pPr fontAlgn="auto">
              <a:lnSpc>
                <a:spcPct val="110000"/>
              </a:lnSpc>
            </a:pP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正则表达式</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2" name="文本框 21"/>
          <p:cNvSpPr txBox="1"/>
          <p:nvPr>
            <p:custDataLst>
              <p:tags r:id="rId7"/>
            </p:custDataLst>
          </p:nvPr>
        </p:nvSpPr>
        <p:spPr>
          <a:xfrm>
            <a:off x="6649085" y="3231007"/>
            <a:ext cx="4439285" cy="583565"/>
          </a:xfrm>
          <a:prstGeom prst="rect">
            <a:avLst/>
          </a:prstGeom>
          <a:noFill/>
        </p:spPr>
        <p:txBody>
          <a:bodyPr wrap="square" lIns="90170" tIns="46990" rIns="90170" bIns="46990" rtlCol="0" anchor="ctr" anchorCtr="0">
            <a:normAutofit/>
          </a:bodyPr>
          <a:p>
            <a:pPr fontAlgn="auto">
              <a:lnSpc>
                <a:spcPct val="110000"/>
              </a:lnSpc>
            </a:pPr>
            <a:r>
              <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lxml </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库的使用</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3" name="文本框 22"/>
          <p:cNvSpPr txBox="1"/>
          <p:nvPr>
            <p:custDataLst>
              <p:tags r:id="rId8"/>
            </p:custDataLst>
          </p:nvPr>
        </p:nvSpPr>
        <p:spPr>
          <a:xfrm>
            <a:off x="6649085" y="2516759"/>
            <a:ext cx="4439285" cy="583565"/>
          </a:xfrm>
          <a:prstGeom prst="rect">
            <a:avLst/>
          </a:prstGeom>
          <a:noFill/>
        </p:spPr>
        <p:txBody>
          <a:bodyPr wrap="square" lIns="90170" tIns="46990" rIns="90170" bIns="46990" rtlCol="0" anchor="ctr" anchorCtr="0">
            <a:normAutofit/>
          </a:bodyPr>
          <a:p>
            <a:pPr fontAlgn="auto">
              <a:lnSpc>
                <a:spcPct val="110000"/>
              </a:lnSpc>
            </a:pPr>
            <a:r>
              <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BeautifulSoup </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库的使用</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4" name="文本框 23"/>
          <p:cNvSpPr txBox="1"/>
          <p:nvPr>
            <p:custDataLst>
              <p:tags r:id="rId9"/>
            </p:custDataLst>
          </p:nvPr>
        </p:nvSpPr>
        <p:spPr>
          <a:xfrm>
            <a:off x="6649085" y="4666996"/>
            <a:ext cx="4439285" cy="583565"/>
          </a:xfrm>
          <a:prstGeom prst="rect">
            <a:avLst/>
          </a:prstGeom>
          <a:noFill/>
        </p:spPr>
        <p:txBody>
          <a:bodyPr wrap="square" lIns="90170" tIns="46990" rIns="90170" bIns="46990" rtlCol="0" anchor="ctr" anchorCtr="0">
            <a:normAutofit/>
          </a:bodyPr>
          <a:p>
            <a:pPr fontAlgn="auto">
              <a:lnSpc>
                <a:spcPct val="110000"/>
              </a:lnSpc>
            </a:pPr>
            <a:r>
              <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Parsel </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库的使用</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cxnSp>
        <p:nvCxnSpPr>
          <p:cNvPr id="5" name="直接连接符 4"/>
          <p:cNvCxnSpPr/>
          <p:nvPr>
            <p:custDataLst>
              <p:tags r:id="rId10"/>
            </p:custDataLst>
          </p:nvPr>
        </p:nvCxnSpPr>
        <p:spPr>
          <a:xfrm>
            <a:off x="5840095" y="2378075"/>
            <a:ext cx="5248275"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721985" y="1657350"/>
            <a:ext cx="5227320" cy="460375"/>
          </a:xfrm>
          <a:prstGeom prst="rect">
            <a:avLst/>
          </a:prstGeom>
          <a:noFill/>
        </p:spPr>
        <p:txBody>
          <a:bodyPr wrap="square" rtlCol="0">
            <a:spAutoFit/>
          </a:bodyPr>
          <a:p>
            <a:r>
              <a:rPr lang="zh-CN" altLang="en-US" sz="2400" b="1"/>
              <a:t>任务</a:t>
            </a:r>
            <a:r>
              <a:rPr lang="en-US" altLang="zh-CN" sz="2400" b="1"/>
              <a:t>2</a:t>
            </a:r>
            <a:r>
              <a:rPr lang="zh-CN" altLang="en-US" sz="2400" b="1"/>
              <a:t>.2     解析网页数据</a:t>
            </a:r>
            <a:endParaRPr lang="zh-CN" altLang="en-US" sz="2400" b="1"/>
          </a:p>
        </p:txBody>
      </p:sp>
      <p:sp>
        <p:nvSpPr>
          <p:cNvPr id="18" name="文本框 17"/>
          <p:cNvSpPr txBox="1"/>
          <p:nvPr>
            <p:custDataLst>
              <p:tags r:id="rId11"/>
            </p:custDataLst>
          </p:nvPr>
        </p:nvSpPr>
        <p:spPr>
          <a:xfrm>
            <a:off x="440055" y="1729740"/>
            <a:ext cx="3470275" cy="777875"/>
          </a:xfrm>
          <a:prstGeom prst="rect">
            <a:avLst/>
          </a:prstGeom>
          <a:noFill/>
        </p:spPr>
        <p:txBody>
          <a:bodyPr wrap="square" rtlCol="0">
            <a:normAutofit/>
          </a:bodyPr>
          <a:p>
            <a:pPr algn="r"/>
            <a:r>
              <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rPr>
              <a:t>静态网页爬取</a:t>
            </a:r>
            <a:endPar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0" name="矩形 19"/>
          <p:cNvSpPr/>
          <p:nvPr>
            <p:custDataLst>
              <p:tags r:id="rId12"/>
            </p:custDataLst>
          </p:nvPr>
        </p:nvSpPr>
        <p:spPr>
          <a:xfrm>
            <a:off x="3999230" y="1657350"/>
            <a:ext cx="76200" cy="9226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灯片编号占位符 6"/>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1407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custDataLst>
              <p:tags r:id="rId13"/>
            </p:custDataLst>
          </p:nvPr>
        </p:nvSpPr>
        <p:spPr>
          <a:xfrm>
            <a:off x="5721985" y="552894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2.2.5</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 name="文本框 2"/>
          <p:cNvSpPr txBox="1"/>
          <p:nvPr>
            <p:custDataLst>
              <p:tags r:id="rId14"/>
            </p:custDataLst>
          </p:nvPr>
        </p:nvSpPr>
        <p:spPr>
          <a:xfrm>
            <a:off x="6649085" y="5404866"/>
            <a:ext cx="4439285" cy="583565"/>
          </a:xfrm>
          <a:prstGeom prst="rect">
            <a:avLst/>
          </a:prstGeom>
          <a:noFill/>
        </p:spPr>
        <p:txBody>
          <a:bodyPr wrap="square" lIns="90170" tIns="46990" rIns="90170" bIns="46990" rtlCol="0" anchor="ctr" anchorCtr="0">
            <a:normAutofit/>
          </a:bodyPr>
          <a:p>
            <a:pPr fontAlgn="auto">
              <a:lnSpc>
                <a:spcPct val="110000"/>
              </a:lnSpc>
            </a:pP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任务实施</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par>
    </p:tnLst>
    <p:bldLst>
      <p:bldP spid="12" grpId="0"/>
      <p:bldP spid="36" grpId="0"/>
      <p:bldP spid="40" grpId="0"/>
      <p:bldP spid="43" grpId="0"/>
      <p:bldP spid="21" grpId="0"/>
      <p:bldP spid="22" grpId="0"/>
      <p:bldP spid="23" grpId="0"/>
      <p:bldP spid="24" grpId="0"/>
      <p:bldP spid="10" grpId="0"/>
      <p:bldP spid="2" grpId="0"/>
      <p:bldP spid="3" grpId="0"/>
      <p:bldP spid="12" grpId="1"/>
      <p:bldP spid="36" grpId="1"/>
      <p:bldP spid="40" grpId="1"/>
      <p:bldP spid="43" grpId="1"/>
      <p:bldP spid="21" grpId="1"/>
      <p:bldP spid="22" grpId="1"/>
      <p:bldP spid="23" grpId="1"/>
      <p:bldP spid="24" grpId="1"/>
      <p:bldP spid="10" grpId="1"/>
      <p:bldP spid="2" grpId="1"/>
      <p:bldP spid="3"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graphicFrame>
        <p:nvGraphicFramePr>
          <p:cNvPr id="2" name="表格 1"/>
          <p:cNvGraphicFramePr/>
          <p:nvPr>
            <p:custDataLst>
              <p:tags r:id="rId2"/>
            </p:custDataLst>
          </p:nvPr>
        </p:nvGraphicFramePr>
        <p:xfrm>
          <a:off x="608330" y="2588260"/>
          <a:ext cx="7776845" cy="1681480"/>
        </p:xfrm>
        <a:graphic>
          <a:graphicData uri="http://schemas.openxmlformats.org/drawingml/2006/table">
            <a:tbl>
              <a:tblPr firstRow="1" bandRow="1">
                <a:tableStyleId>{5C22544A-7EE6-4342-B048-85BDC9FD1C3A}</a:tableStyleId>
              </a:tblPr>
              <a:tblGrid>
                <a:gridCol w="1920875"/>
                <a:gridCol w="5855970"/>
              </a:tblGrid>
              <a:tr h="470535">
                <a:tc>
                  <a:txBody>
                    <a:bodyPr/>
                    <a:p>
                      <a:pPr algn="ctr">
                        <a:buNone/>
                      </a:pPr>
                      <a:r>
                        <a:rPr lang="zh-CN" altLang="en-US"/>
                        <a:t>属性</a:t>
                      </a:r>
                      <a:endParaRPr lang="zh-CN" altLang="en-US"/>
                    </a:p>
                  </a:txBody>
                  <a:tcPr/>
                </a:tc>
                <a:tc>
                  <a:txBody>
                    <a:bodyPr/>
                    <a:p>
                      <a:pPr algn="ctr">
                        <a:buNone/>
                      </a:pPr>
                      <a:r>
                        <a:rPr lang="zh-CN" altLang="en-US"/>
                        <a:t>说明</a:t>
                      </a:r>
                      <a:endParaRPr lang="zh-CN" altLang="en-US"/>
                    </a:p>
                  </a:txBody>
                  <a:tcPr/>
                </a:tc>
              </a:tr>
              <a:tr h="452120">
                <a:tc>
                  <a:txBody>
                    <a:bodyPr/>
                    <a:p>
                      <a:pPr>
                        <a:buNone/>
                      </a:pPr>
                      <a:r>
                        <a:rPr lang="zh-CN" altLang="en-US"/>
                        <a:t>.</a:t>
                      </a:r>
                      <a:r>
                        <a:rPr lang="en-US" altLang="zh-CN"/>
                        <a:t>parent</a:t>
                      </a:r>
                      <a:endParaRPr lang="en-US" altLang="zh-CN"/>
                    </a:p>
                  </a:txBody>
                  <a:tcPr/>
                </a:tc>
                <a:tc>
                  <a:txBody>
                    <a:bodyPr/>
                    <a:p>
                      <a:pPr>
                        <a:buNone/>
                      </a:pPr>
                      <a:r>
                        <a:rPr lang="zh-CN" altLang="en-US"/>
                        <a:t>节点的父亲</a:t>
                      </a:r>
                      <a:r>
                        <a:rPr lang="zh-CN" altLang="en-US"/>
                        <a:t>标签</a:t>
                      </a:r>
                      <a:endParaRPr lang="zh-CN" altLang="en-US"/>
                    </a:p>
                  </a:txBody>
                  <a:tcPr/>
                </a:tc>
              </a:tr>
              <a:tr h="758825">
                <a:tc>
                  <a:txBody>
                    <a:bodyPr/>
                    <a:p>
                      <a:pPr>
                        <a:buNone/>
                      </a:pPr>
                      <a:r>
                        <a:rPr lang="zh-CN" altLang="en-US"/>
                        <a:t>.</a:t>
                      </a:r>
                      <a:r>
                        <a:rPr lang="en-US" altLang="zh-CN"/>
                        <a:t>parents</a:t>
                      </a:r>
                      <a:endParaRPr lang="en-US" altLang="zh-CN"/>
                    </a:p>
                  </a:txBody>
                  <a:tcPr/>
                </a:tc>
                <a:tc>
                  <a:txBody>
                    <a:bodyPr/>
                    <a:p>
                      <a:pPr>
                        <a:buNone/>
                      </a:pPr>
                      <a:r>
                        <a:rPr lang="zh-CN" altLang="en-US"/>
                        <a:t>节点先辈标签迭代类型，用于循环遍历先辈节点</a:t>
                      </a:r>
                      <a:endParaRPr lang="zh-CN" altLang="en-US"/>
                    </a:p>
                  </a:txBody>
                  <a:tcPr/>
                </a:tc>
              </a:tr>
            </a:tbl>
          </a:graphicData>
        </a:graphic>
      </p:graphicFrame>
      <p:sp>
        <p:nvSpPr>
          <p:cNvPr id="4" name="文本框 3"/>
          <p:cNvSpPr txBox="1"/>
          <p:nvPr/>
        </p:nvSpPr>
        <p:spPr>
          <a:xfrm>
            <a:off x="608330" y="1913255"/>
            <a:ext cx="6753860" cy="368300"/>
          </a:xfrm>
          <a:prstGeom prst="rect">
            <a:avLst/>
          </a:prstGeom>
          <a:noFill/>
        </p:spPr>
        <p:txBody>
          <a:bodyPr wrap="square" rtlCol="0">
            <a:spAutoFit/>
          </a:bodyPr>
          <a:p>
            <a:r>
              <a:rPr lang="zh-CN" altLang="en-US"/>
              <a:t>上行遍历指从叶子节点到根节点的遍历，所涉及的属性见下表</a:t>
            </a:r>
            <a:r>
              <a:rPr lang="en-US" altLang="zh-CN"/>
              <a:t>:</a:t>
            </a:r>
            <a:endParaRPr lang="en-US" altLang="zh-CN"/>
          </a:p>
        </p:txBody>
      </p:sp>
      <p:sp>
        <p:nvSpPr>
          <p:cNvPr id="7" name="标题 3"/>
          <p:cNvSpPr>
            <a:spLocks noGrp="1"/>
          </p:cNvSpPr>
          <p:nvPr/>
        </p:nvSpPr>
        <p:spPr>
          <a:xfrm>
            <a:off x="608330" y="608330"/>
            <a:ext cx="19075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上行</a:t>
            </a:r>
            <a:r>
              <a:rPr lang="zh-CN" altLang="en-US" sz="2800" spc="150">
                <a:solidFill>
                  <a:schemeClr val="tx1">
                    <a:lumMod val="65000"/>
                    <a:lumOff val="35000"/>
                  </a:schemeClr>
                </a:solidFill>
                <a:latin typeface="+mn-lt"/>
                <a:ea typeface="+mn-ea"/>
                <a:cs typeface="+mn-cs"/>
                <a:sym typeface="+mn-ea"/>
              </a:rPr>
              <a:t>遍历</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13815"/>
            <a:ext cx="157480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04010"/>
            <a:ext cx="6096000" cy="368300"/>
          </a:xfrm>
          <a:prstGeom prst="rect">
            <a:avLst/>
          </a:prstGeom>
          <a:noFill/>
        </p:spPr>
        <p:txBody>
          <a:bodyPr wrap="square" rtlCol="0" anchor="t">
            <a:spAutoFit/>
          </a:bodyPr>
          <a:p>
            <a:r>
              <a:rPr lang="zh-CN" altLang="en-US"/>
              <a:t>上行遍历如下代码所示：</a:t>
            </a:r>
            <a:endParaRPr lang="zh-CN" altLang="en-US"/>
          </a:p>
        </p:txBody>
      </p:sp>
      <p:sp>
        <p:nvSpPr>
          <p:cNvPr id="4" name="文本框 3"/>
          <p:cNvSpPr txBox="1"/>
          <p:nvPr/>
        </p:nvSpPr>
        <p:spPr>
          <a:xfrm>
            <a:off x="608330" y="2126615"/>
            <a:ext cx="6096000" cy="4246245"/>
          </a:xfrm>
          <a:prstGeom prst="rect">
            <a:avLst/>
          </a:prstGeom>
          <a:solidFill>
            <a:srgbClr val="D9D9D9"/>
          </a:solidFill>
        </p:spPr>
        <p:txBody>
          <a:bodyPr wrap="square" rtlCol="0" anchor="t">
            <a:spAutoFit/>
          </a:bodyPr>
          <a:p>
            <a:r>
              <a:rPr lang="zh-CN" altLang="en-US"/>
              <a:t>import requests</a:t>
            </a:r>
            <a:endParaRPr lang="zh-CN" altLang="en-US"/>
          </a:p>
          <a:p>
            <a:r>
              <a:rPr lang="zh-CN" altLang="en-US"/>
              <a:t>from bs4 import BeautifulSoup</a:t>
            </a:r>
            <a:endParaRPr lang="zh-CN" altLang="en-US"/>
          </a:p>
          <a:p>
            <a:r>
              <a:rPr lang="zh-CN" altLang="en-US"/>
              <a:t>r = requests.get("http://www.techlabplt.com:8080/BD-PC/static.html")</a:t>
            </a:r>
            <a:endParaRPr lang="zh-CN" altLang="en-US"/>
          </a:p>
          <a:p>
            <a:r>
              <a:rPr lang="zh-CN" altLang="en-US"/>
              <a:t>r.encoding='utf-8'</a:t>
            </a:r>
            <a:endParaRPr lang="zh-CN" altLang="en-US"/>
          </a:p>
          <a:p>
            <a:r>
              <a:rPr lang="zh-CN" altLang="en-US"/>
              <a:t>demo = r.text</a:t>
            </a:r>
            <a:endParaRPr lang="zh-CN" altLang="en-US"/>
          </a:p>
          <a:p>
            <a:r>
              <a:rPr lang="zh-CN" altLang="en-US"/>
              <a:t>        soup = BeautifulSoup(demo,"html.parser")</a:t>
            </a:r>
            <a:endParaRPr lang="zh-CN" altLang="en-US"/>
          </a:p>
          <a:p>
            <a:r>
              <a:rPr lang="en-US" altLang="zh-CN"/>
              <a:t>         </a:t>
            </a:r>
            <a:r>
              <a:rPr lang="zh-CN" altLang="en-US"/>
              <a:t># 输出 title 标签的父标签</a:t>
            </a:r>
            <a:endParaRPr lang="zh-CN" altLang="en-US"/>
          </a:p>
          <a:p>
            <a:r>
              <a:rPr lang="zh-CN" altLang="en-US"/>
              <a:t>         print(soup.title.parent)</a:t>
            </a:r>
            <a:endParaRPr lang="zh-CN" altLang="en-US"/>
          </a:p>
          <a:p>
            <a:r>
              <a:rPr lang="zh-CN" altLang="en-US"/>
              <a:t>         # html 标签是 html 的最上层结构，其父标签为他本身，显示整个 html 标签</a:t>
            </a:r>
            <a:endParaRPr lang="zh-CN" altLang="en-US"/>
          </a:p>
          <a:p>
            <a:r>
              <a:rPr lang="zh-CN" altLang="en-US"/>
              <a:t>         print(soup.html.parent)</a:t>
            </a:r>
            <a:endParaRPr lang="zh-CN" altLang="en-US"/>
          </a:p>
          <a:p>
            <a:r>
              <a:rPr lang="zh-CN" altLang="en-US"/>
              <a:t>         # soup 的父标签为空</a:t>
            </a:r>
            <a:endParaRPr lang="zh-CN" altLang="en-US"/>
          </a:p>
          <a:p>
            <a:r>
              <a:rPr lang="zh-CN" altLang="en-US"/>
              <a:t>         print(soup.parent)</a:t>
            </a:r>
            <a:endParaRPr lang="zh-CN" altLang="en-US"/>
          </a:p>
          <a:p>
            <a:r>
              <a:rPr lang="zh-CN" altLang="en-US"/>
              <a:t>         </a:t>
            </a:r>
            <a:endParaRPr lang="zh-CN" altLang="en-US"/>
          </a:p>
        </p:txBody>
      </p:sp>
      <p:sp>
        <p:nvSpPr>
          <p:cNvPr id="7" name="标题 3"/>
          <p:cNvSpPr>
            <a:spLocks noGrp="1"/>
          </p:cNvSpPr>
          <p:nvPr/>
        </p:nvSpPr>
        <p:spPr>
          <a:xfrm>
            <a:off x="608330" y="608330"/>
            <a:ext cx="19075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上行</a:t>
            </a:r>
            <a:r>
              <a:rPr lang="zh-CN" altLang="en-US" sz="2800" spc="150">
                <a:solidFill>
                  <a:schemeClr val="tx1">
                    <a:lumMod val="65000"/>
                    <a:lumOff val="35000"/>
                  </a:schemeClr>
                </a:solidFill>
                <a:latin typeface="+mn-lt"/>
                <a:ea typeface="+mn-ea"/>
                <a:cs typeface="+mn-cs"/>
                <a:sym typeface="+mn-ea"/>
              </a:rPr>
              <a:t>遍历</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13815"/>
            <a:ext cx="157480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83055"/>
            <a:ext cx="6096000" cy="2306955"/>
          </a:xfrm>
          <a:prstGeom prst="rect">
            <a:avLst/>
          </a:prstGeom>
          <a:solidFill>
            <a:srgbClr val="D9D9D9"/>
          </a:solidFill>
        </p:spPr>
        <p:txBody>
          <a:bodyPr wrap="square" rtlCol="0" anchor="t">
            <a:spAutoFit/>
          </a:bodyPr>
          <a:p>
            <a:r>
              <a:rPr lang="zh-CN" altLang="en-US">
                <a:sym typeface="+mn-ea"/>
              </a:rPr>
              <a:t># 而通过parents遍历soup的先辈标签，显示结果是一个迭代对象。</a:t>
            </a:r>
            <a:endParaRPr lang="zh-CN" altLang="en-US"/>
          </a:p>
          <a:p>
            <a:r>
              <a:rPr lang="zh-CN" altLang="en-US">
                <a:sym typeface="+mn-ea"/>
              </a:rPr>
              <a:t>         # 此时使用函数确认迭代对象中的元素数量，结果确实为空的。见如下代码和输出结果。</a:t>
            </a:r>
            <a:endParaRPr lang="zh-CN" altLang="en-US"/>
          </a:p>
          <a:p>
            <a:r>
              <a:rPr lang="zh-CN" altLang="en-US">
                <a:sym typeface="+mn-ea"/>
              </a:rPr>
              <a:t>         print(soup.parents)</a:t>
            </a:r>
            <a:endParaRPr lang="zh-CN" altLang="en-US"/>
          </a:p>
          <a:p>
            <a:r>
              <a:rPr lang="zh-CN" altLang="en-US">
                <a:sym typeface="+mn-ea"/>
              </a:rPr>
              <a:t>         print(len(list(soup.parents)))</a:t>
            </a:r>
            <a:endParaRPr lang="zh-CN" altLang="en-US"/>
          </a:p>
          <a:p>
            <a:r>
              <a:rPr lang="zh-CN" altLang="en-US">
                <a:sym typeface="+mn-ea"/>
              </a:rPr>
              <a:t>for parent in soup.a.parents:</a:t>
            </a:r>
            <a:endParaRPr lang="zh-CN" altLang="en-US"/>
          </a:p>
          <a:p>
            <a:r>
              <a:rPr lang="zh-CN" altLang="en-US">
                <a:sym typeface="+mn-ea"/>
              </a:rPr>
              <a:t>        print(parent.name)</a:t>
            </a:r>
            <a:endParaRPr lang="zh-CN" altLang="en-US">
              <a:sym typeface="+mn-ea"/>
            </a:endParaRPr>
          </a:p>
        </p:txBody>
      </p:sp>
      <p:pic>
        <p:nvPicPr>
          <p:cNvPr id="337928038" name="图片 1"/>
          <p:cNvPicPr>
            <a:picLocks noChangeAspect="1"/>
          </p:cNvPicPr>
          <p:nvPr/>
        </p:nvPicPr>
        <p:blipFill>
          <a:blip r:embed="rId2"/>
          <a:stretch>
            <a:fillRect/>
          </a:stretch>
        </p:blipFill>
        <p:spPr>
          <a:xfrm>
            <a:off x="549910" y="4565015"/>
            <a:ext cx="6095365" cy="1998345"/>
          </a:xfrm>
          <a:prstGeom prst="rect">
            <a:avLst/>
          </a:prstGeom>
        </p:spPr>
      </p:pic>
      <p:sp>
        <p:nvSpPr>
          <p:cNvPr id="4" name="文本框 3"/>
          <p:cNvSpPr txBox="1"/>
          <p:nvPr/>
        </p:nvSpPr>
        <p:spPr>
          <a:xfrm>
            <a:off x="549910" y="4159250"/>
            <a:ext cx="2552065" cy="368300"/>
          </a:xfrm>
          <a:prstGeom prst="rect">
            <a:avLst/>
          </a:prstGeom>
          <a:noFill/>
        </p:spPr>
        <p:txBody>
          <a:bodyPr wrap="square" rtlCol="0">
            <a:spAutoFit/>
          </a:bodyPr>
          <a:p>
            <a:r>
              <a:rPr lang="zh-CN" altLang="en-US"/>
              <a:t>输出结果</a:t>
            </a:r>
            <a:r>
              <a:rPr lang="zh-CN" altLang="en-US"/>
              <a:t>如下：</a:t>
            </a:r>
            <a:endParaRPr lang="zh-CN" altLang="en-US"/>
          </a:p>
        </p:txBody>
      </p:sp>
      <p:sp>
        <p:nvSpPr>
          <p:cNvPr id="7" name="标题 3"/>
          <p:cNvSpPr>
            <a:spLocks noGrp="1"/>
          </p:cNvSpPr>
          <p:nvPr/>
        </p:nvSpPr>
        <p:spPr>
          <a:xfrm>
            <a:off x="608330" y="608330"/>
            <a:ext cx="19075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上行</a:t>
            </a:r>
            <a:r>
              <a:rPr lang="zh-CN" altLang="en-US" sz="2800" spc="150">
                <a:solidFill>
                  <a:schemeClr val="tx1">
                    <a:lumMod val="65000"/>
                    <a:lumOff val="35000"/>
                  </a:schemeClr>
                </a:solidFill>
                <a:latin typeface="+mn-lt"/>
                <a:ea typeface="+mn-ea"/>
                <a:cs typeface="+mn-cs"/>
                <a:sym typeface="+mn-ea"/>
              </a:rPr>
              <a:t>遍历</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13815"/>
            <a:ext cx="157480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845945"/>
            <a:ext cx="7936230" cy="368300"/>
          </a:xfrm>
          <a:prstGeom prst="rect">
            <a:avLst/>
          </a:prstGeom>
          <a:noFill/>
        </p:spPr>
        <p:txBody>
          <a:bodyPr wrap="square" rtlCol="0">
            <a:spAutoFit/>
          </a:bodyPr>
          <a:p>
            <a:r>
              <a:rPr lang="zh-CN" altLang="en-US"/>
              <a:t>平行遍历发生在同一个父节点下的各节点间。所涉及的属性见下表</a:t>
            </a:r>
            <a:r>
              <a:rPr lang="en-US" altLang="zh-CN"/>
              <a:t>:</a:t>
            </a:r>
            <a:endParaRPr lang="en-US" altLang="zh-CN"/>
          </a:p>
        </p:txBody>
      </p:sp>
      <p:graphicFrame>
        <p:nvGraphicFramePr>
          <p:cNvPr id="7" name="表格 6"/>
          <p:cNvGraphicFramePr/>
          <p:nvPr>
            <p:custDataLst>
              <p:tags r:id="rId2"/>
            </p:custDataLst>
          </p:nvPr>
        </p:nvGraphicFramePr>
        <p:xfrm>
          <a:off x="699135" y="2389505"/>
          <a:ext cx="9582150" cy="3462020"/>
        </p:xfrm>
        <a:graphic>
          <a:graphicData uri="http://schemas.openxmlformats.org/drawingml/2006/table">
            <a:tbl>
              <a:tblPr firstRow="1" bandRow="1">
                <a:tableStyleId>{5C22544A-7EE6-4342-B048-85BDC9FD1C3A}</a:tableStyleId>
              </a:tblPr>
              <a:tblGrid>
                <a:gridCol w="3557270"/>
                <a:gridCol w="6024880"/>
              </a:tblGrid>
              <a:tr h="563880">
                <a:tc>
                  <a:txBody>
                    <a:bodyPr/>
                    <a:p>
                      <a:pPr algn="ctr">
                        <a:buNone/>
                      </a:pPr>
                      <a:r>
                        <a:rPr lang="zh-CN" altLang="en-US"/>
                        <a:t>属性</a:t>
                      </a:r>
                      <a:endParaRPr lang="zh-CN" altLang="en-US"/>
                    </a:p>
                  </a:txBody>
                  <a:tcPr/>
                </a:tc>
                <a:tc>
                  <a:txBody>
                    <a:bodyPr/>
                    <a:p>
                      <a:pPr algn="ctr">
                        <a:buNone/>
                      </a:pPr>
                      <a:r>
                        <a:rPr lang="zh-CN" altLang="en-US"/>
                        <a:t>说明</a:t>
                      </a:r>
                      <a:endParaRPr lang="zh-CN" altLang="en-US"/>
                    </a:p>
                  </a:txBody>
                  <a:tcPr/>
                </a:tc>
              </a:tr>
              <a:tr h="791210">
                <a:tc>
                  <a:txBody>
                    <a:bodyPr/>
                    <a:p>
                      <a:pPr>
                        <a:buNone/>
                      </a:pPr>
                      <a:r>
                        <a:rPr lang="zh-CN" altLang="en-US"/>
                        <a:t>.next_sibling/nextSibling</a:t>
                      </a:r>
                      <a:endParaRPr lang="zh-CN" altLang="en-US"/>
                    </a:p>
                  </a:txBody>
                  <a:tcPr/>
                </a:tc>
                <a:tc>
                  <a:txBody>
                    <a:bodyPr/>
                    <a:p>
                      <a:pPr>
                        <a:buNone/>
                      </a:pPr>
                      <a:r>
                        <a:rPr lang="zh-CN" altLang="en-US"/>
                        <a:t>返回按照html文本顺序的下一个平行节点标签。</a:t>
                      </a:r>
                      <a:endParaRPr lang="zh-CN" altLang="en-US"/>
                    </a:p>
                  </a:txBody>
                  <a:tcPr/>
                </a:tc>
              </a:tr>
              <a:tr h="660400">
                <a:tc>
                  <a:txBody>
                    <a:bodyPr/>
                    <a:p>
                      <a:pPr>
                        <a:buNone/>
                      </a:pPr>
                      <a:r>
                        <a:rPr lang="zh-CN" altLang="en-US"/>
                        <a:t>.previous_sibling/previousSibling</a:t>
                      </a:r>
                      <a:endParaRPr lang="zh-CN" altLang="en-US"/>
                    </a:p>
                  </a:txBody>
                  <a:tcPr/>
                </a:tc>
                <a:tc>
                  <a:txBody>
                    <a:bodyPr/>
                    <a:p>
                      <a:pPr>
                        <a:buNone/>
                      </a:pPr>
                      <a:r>
                        <a:rPr lang="zh-CN" altLang="en-US"/>
                        <a:t>返回按照html文本顺序的上一个平行节点标签。</a:t>
                      </a:r>
                      <a:endParaRPr lang="zh-CN" altLang="en-US"/>
                    </a:p>
                  </a:txBody>
                  <a:tcPr/>
                </a:tc>
              </a:tr>
              <a:tr h="762635">
                <a:tc>
                  <a:txBody>
                    <a:bodyPr/>
                    <a:p>
                      <a:pPr>
                        <a:buNone/>
                      </a:pPr>
                      <a:r>
                        <a:rPr lang="zh-CN" altLang="en-US"/>
                        <a:t>.next_siblings</a:t>
                      </a:r>
                      <a:endParaRPr lang="zh-CN" altLang="en-US"/>
                    </a:p>
                  </a:txBody>
                  <a:tcPr/>
                </a:tc>
                <a:tc>
                  <a:txBody>
                    <a:bodyPr/>
                    <a:p>
                      <a:pPr>
                        <a:buNone/>
                      </a:pPr>
                      <a:r>
                        <a:rPr lang="zh-CN" altLang="en-US"/>
                        <a:t>迭代类型，返回按照html文本顺序的后续所有平行节点标签。</a:t>
                      </a:r>
                      <a:endParaRPr lang="zh-CN" altLang="en-US"/>
                    </a:p>
                  </a:txBody>
                  <a:tcPr/>
                </a:tc>
              </a:tr>
              <a:tr h="683895">
                <a:tc>
                  <a:txBody>
                    <a:bodyPr/>
                    <a:p>
                      <a:pPr>
                        <a:buNone/>
                      </a:pPr>
                      <a:r>
                        <a:rPr lang="zh-CN" altLang="en-US"/>
                        <a:t>.previous_siblings</a:t>
                      </a:r>
                      <a:endParaRPr lang="zh-CN" altLang="en-US"/>
                    </a:p>
                  </a:txBody>
                  <a:tcPr/>
                </a:tc>
                <a:tc>
                  <a:txBody>
                    <a:bodyPr/>
                    <a:p>
                      <a:pPr>
                        <a:buNone/>
                      </a:pPr>
                      <a:r>
                        <a:rPr lang="zh-CN" altLang="en-US"/>
                        <a:t>迭代类型，返回按照html文本顺序的前续所有平行节点标签。</a:t>
                      </a:r>
                      <a:endParaRPr lang="zh-CN" altLang="en-US"/>
                    </a:p>
                  </a:txBody>
                  <a:tcPr/>
                </a:tc>
              </a:tr>
            </a:tbl>
          </a:graphicData>
        </a:graphic>
      </p:graphicFrame>
      <p:sp>
        <p:nvSpPr>
          <p:cNvPr id="4" name="标题 3"/>
          <p:cNvSpPr>
            <a:spLocks noGrp="1"/>
          </p:cNvSpPr>
          <p:nvPr/>
        </p:nvSpPr>
        <p:spPr>
          <a:xfrm>
            <a:off x="608330" y="608330"/>
            <a:ext cx="19075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平行</a:t>
            </a:r>
            <a:r>
              <a:rPr lang="zh-CN" altLang="en-US" sz="2800" spc="150">
                <a:solidFill>
                  <a:schemeClr val="tx1">
                    <a:lumMod val="65000"/>
                    <a:lumOff val="35000"/>
                  </a:schemeClr>
                </a:solidFill>
                <a:latin typeface="+mn-lt"/>
                <a:ea typeface="+mn-ea"/>
                <a:cs typeface="+mn-cs"/>
                <a:sym typeface="+mn-ea"/>
              </a:rPr>
              <a:t>遍历</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13815"/>
            <a:ext cx="157480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32890"/>
            <a:ext cx="6096000" cy="368300"/>
          </a:xfrm>
          <a:prstGeom prst="rect">
            <a:avLst/>
          </a:prstGeom>
          <a:noFill/>
        </p:spPr>
        <p:txBody>
          <a:bodyPr wrap="square" rtlCol="0" anchor="t">
            <a:spAutoFit/>
          </a:bodyPr>
          <a:p>
            <a:r>
              <a:rPr lang="zh-CN" altLang="en-US"/>
              <a:t>平行遍历如下代码所示：</a:t>
            </a:r>
            <a:endParaRPr lang="zh-CN" altLang="en-US"/>
          </a:p>
        </p:txBody>
      </p:sp>
      <p:sp>
        <p:nvSpPr>
          <p:cNvPr id="4" name="文本框 3"/>
          <p:cNvSpPr txBox="1"/>
          <p:nvPr/>
        </p:nvSpPr>
        <p:spPr>
          <a:xfrm>
            <a:off x="608330" y="1901190"/>
            <a:ext cx="7262495" cy="4799965"/>
          </a:xfrm>
          <a:prstGeom prst="rect">
            <a:avLst/>
          </a:prstGeom>
          <a:solidFill>
            <a:srgbClr val="D9D9D9"/>
          </a:solidFill>
        </p:spPr>
        <p:txBody>
          <a:bodyPr wrap="square" rtlCol="0" anchor="t">
            <a:spAutoFit/>
          </a:bodyPr>
          <a:p>
            <a:r>
              <a:rPr lang="zh-CN" altLang="en-US"/>
              <a:t>import requests</a:t>
            </a:r>
            <a:endParaRPr lang="zh-CN" altLang="en-US"/>
          </a:p>
          <a:p>
            <a:r>
              <a:rPr lang="zh-CN" altLang="en-US"/>
              <a:t>r = requests.get("http://www.techlabplt.com:8080/BD-PC/static.html")</a:t>
            </a:r>
            <a:endParaRPr lang="zh-CN" altLang="en-US"/>
          </a:p>
          <a:p>
            <a:r>
              <a:rPr lang="zh-CN" altLang="en-US"/>
              <a:t>r.encoding='utf-8'</a:t>
            </a:r>
            <a:endParaRPr lang="zh-CN" altLang="en-US"/>
          </a:p>
          <a:p>
            <a:r>
              <a:rPr lang="zh-CN" altLang="en-US"/>
              <a:t>        demo = r.text</a:t>
            </a:r>
            <a:endParaRPr lang="zh-CN" altLang="en-US"/>
          </a:p>
          <a:p>
            <a:r>
              <a:rPr lang="zh-CN" altLang="en-US"/>
              <a:t>from bs4 import BeautifulSoup</a:t>
            </a:r>
            <a:endParaRPr lang="zh-CN" altLang="en-US"/>
          </a:p>
          <a:p>
            <a:r>
              <a:rPr lang="zh-CN" altLang="en-US"/>
              <a:t>soup = BeautifulSoup(demo,"html.parser")</a:t>
            </a:r>
            <a:endParaRPr lang="zh-CN" altLang="en-US"/>
          </a:p>
          <a:p>
            <a:endParaRPr lang="zh-CN" altLang="en-US"/>
          </a:p>
          <a:p>
            <a:r>
              <a:rPr lang="zh-CN" altLang="en-US"/>
              <a:t># 查看标签的下一个平行节点标签</a:t>
            </a:r>
            <a:endParaRPr lang="zh-CN" altLang="en-US"/>
          </a:p>
          <a:p>
            <a:r>
              <a:rPr lang="zh-CN" altLang="en-US"/>
              <a:t>print(soup.a.nextSibling)</a:t>
            </a:r>
            <a:endParaRPr lang="zh-CN" altLang="en-US"/>
          </a:p>
          <a:p>
            <a:endParaRPr lang="zh-CN" altLang="en-US"/>
          </a:p>
          <a:p>
            <a:r>
              <a:rPr lang="zh-CN" altLang="en-US"/>
              <a:t>'''</a:t>
            </a:r>
            <a:endParaRPr lang="zh-CN" altLang="en-US"/>
          </a:p>
          <a:p>
            <a:r>
              <a:rPr lang="zh-CN" altLang="en-US"/>
              <a:t>在标签树中，尽管树形结构采用的是标签的形式来进行组织，但是标签中的NavigableString也构成了标签树的节点。</a:t>
            </a:r>
            <a:endParaRPr lang="zh-CN" altLang="en-US"/>
          </a:p>
          <a:p>
            <a:r>
              <a:rPr lang="zh-CN" altLang="en-US"/>
              <a:t>即任何一个节点，它的平行标签、儿子标签是可能存在NavigableString类型的。</a:t>
            </a:r>
            <a:endParaRPr lang="zh-CN" altLang="en-US"/>
          </a:p>
          <a:p>
            <a:r>
              <a:rPr lang="zh-CN" altLang="en-US"/>
              <a:t>所以平行遍历获得的下一个节点不一定是标签类型。</a:t>
            </a:r>
            <a:endParaRPr lang="zh-CN" altLang="en-US"/>
          </a:p>
          <a:p>
            <a:r>
              <a:rPr lang="zh-CN" altLang="en-US"/>
              <a:t>'''</a:t>
            </a:r>
            <a:endParaRPr lang="zh-CN" altLang="en-US"/>
          </a:p>
        </p:txBody>
      </p:sp>
      <p:sp>
        <p:nvSpPr>
          <p:cNvPr id="7" name="标题 3"/>
          <p:cNvSpPr>
            <a:spLocks noGrp="1"/>
          </p:cNvSpPr>
          <p:nvPr/>
        </p:nvSpPr>
        <p:spPr>
          <a:xfrm>
            <a:off x="608330" y="608330"/>
            <a:ext cx="19075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平行</a:t>
            </a:r>
            <a:r>
              <a:rPr lang="zh-CN" altLang="en-US" sz="2800" spc="150">
                <a:solidFill>
                  <a:schemeClr val="tx1">
                    <a:lumMod val="65000"/>
                    <a:lumOff val="35000"/>
                  </a:schemeClr>
                </a:solidFill>
                <a:latin typeface="+mn-lt"/>
                <a:ea typeface="+mn-ea"/>
                <a:cs typeface="+mn-cs"/>
                <a:sym typeface="+mn-ea"/>
              </a:rPr>
              <a:t>遍历</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13815"/>
            <a:ext cx="157480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721485"/>
            <a:ext cx="6478270" cy="3415030"/>
          </a:xfrm>
          <a:prstGeom prst="rect">
            <a:avLst/>
          </a:prstGeom>
          <a:solidFill>
            <a:srgbClr val="D9D9D9"/>
          </a:solidFill>
        </p:spPr>
        <p:txBody>
          <a:bodyPr wrap="square" rtlCol="0" anchor="t">
            <a:spAutoFit/>
          </a:bodyPr>
          <a:p>
            <a:r>
              <a:rPr lang="zh-CN" altLang="en-US"/>
              <a:t># 查看a标签的下一个平行节点的标签的下一个平行节点</a:t>
            </a:r>
            <a:endParaRPr lang="zh-CN" altLang="en-US"/>
          </a:p>
          <a:p>
            <a:r>
              <a:rPr lang="zh-CN" altLang="en-US"/>
              <a:t>print(soup.a.next_sibling.next_sibling)</a:t>
            </a:r>
            <a:endParaRPr lang="zh-CN" altLang="en-US"/>
          </a:p>
          <a:p>
            <a:r>
              <a:rPr lang="zh-CN" altLang="en-US"/>
              <a:t># 查看a标签的上一个平行节点标签</a:t>
            </a:r>
            <a:endParaRPr lang="zh-CN" altLang="en-US"/>
          </a:p>
          <a:p>
            <a:r>
              <a:rPr lang="zh-CN" altLang="en-US"/>
              <a:t>print(soup.a.previous_sibling)</a:t>
            </a:r>
            <a:endParaRPr lang="zh-CN" altLang="en-US"/>
          </a:p>
          <a:p>
            <a:r>
              <a:rPr lang="zh-CN" altLang="en-US"/>
              <a:t># 查看a标签的上一个平行节点标签的上一个平行节点</a:t>
            </a:r>
            <a:endParaRPr lang="zh-CN" altLang="en-US"/>
          </a:p>
          <a:p>
            <a:r>
              <a:rPr lang="zh-CN" altLang="en-US"/>
              <a:t>print(soup.a.previous_sibling.previous_sibling)</a:t>
            </a:r>
            <a:endParaRPr lang="zh-CN" altLang="en-US"/>
          </a:p>
          <a:p>
            <a:r>
              <a:rPr lang="zh-CN" altLang="en-US"/>
              <a:t># 遍历前续平行节点</a:t>
            </a:r>
            <a:endParaRPr lang="zh-CN" altLang="en-US"/>
          </a:p>
          <a:p>
            <a:r>
              <a:rPr lang="zh-CN" altLang="en-US"/>
              <a:t>for sibling in soup.a.previous_sibling:</a:t>
            </a:r>
            <a:endParaRPr lang="zh-CN" altLang="en-US"/>
          </a:p>
          <a:p>
            <a:r>
              <a:rPr lang="zh-CN" altLang="en-US"/>
              <a:t>    print(sibling,end="")</a:t>
            </a:r>
            <a:endParaRPr lang="zh-CN" altLang="en-US"/>
          </a:p>
          <a:p>
            <a:r>
              <a:rPr lang="zh-CN" altLang="en-US"/>
              <a:t># 遍历后续节点</a:t>
            </a:r>
            <a:endParaRPr lang="zh-CN" altLang="en-US"/>
          </a:p>
          <a:p>
            <a:r>
              <a:rPr lang="zh-CN" altLang="en-US"/>
              <a:t>for sibling in soup.a.next_sibling:</a:t>
            </a:r>
            <a:endParaRPr lang="zh-CN" altLang="en-US"/>
          </a:p>
          <a:p>
            <a:r>
              <a:rPr lang="zh-CN" altLang="en-US"/>
              <a:t>    print(sibling,end="")</a:t>
            </a:r>
            <a:endParaRPr lang="zh-CN" altLang="en-US"/>
          </a:p>
        </p:txBody>
      </p:sp>
      <p:pic>
        <p:nvPicPr>
          <p:cNvPr id="985518484" name="图片 1"/>
          <p:cNvPicPr>
            <a:picLocks noChangeAspect="1"/>
          </p:cNvPicPr>
          <p:nvPr/>
        </p:nvPicPr>
        <p:blipFill>
          <a:blip r:embed="rId2"/>
          <a:stretch>
            <a:fillRect/>
          </a:stretch>
        </p:blipFill>
        <p:spPr>
          <a:xfrm>
            <a:off x="6031865" y="4028440"/>
            <a:ext cx="5817235" cy="186944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100000">
            <a:off x="6985000" y="3093085"/>
            <a:ext cx="872490" cy="872490"/>
          </a:xfrm>
          <a:prstGeom prst="rect">
            <a:avLst/>
          </a:prstGeom>
        </p:spPr>
      </p:pic>
      <p:sp>
        <p:nvSpPr>
          <p:cNvPr id="4" name="标题 3"/>
          <p:cNvSpPr>
            <a:spLocks noGrp="1"/>
          </p:cNvSpPr>
          <p:nvPr/>
        </p:nvSpPr>
        <p:spPr>
          <a:xfrm>
            <a:off x="608330" y="608330"/>
            <a:ext cx="19075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平行</a:t>
            </a:r>
            <a:r>
              <a:rPr lang="zh-CN" altLang="en-US" sz="2800" spc="150">
                <a:solidFill>
                  <a:schemeClr val="tx1">
                    <a:lumMod val="65000"/>
                    <a:lumOff val="35000"/>
                  </a:schemeClr>
                </a:solidFill>
                <a:latin typeface="+mn-lt"/>
                <a:ea typeface="+mn-ea"/>
                <a:cs typeface="+mn-cs"/>
                <a:sym typeface="+mn-ea"/>
              </a:rPr>
              <a:t>遍历</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13815"/>
            <a:ext cx="157480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5939155"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BeautifulSoup </a:t>
            </a:r>
            <a:r>
              <a:rPr lang="zh-CN" altLang="en-US" sz="2800" spc="150">
                <a:solidFill>
                  <a:schemeClr val="tx1">
                    <a:lumMod val="65000"/>
                    <a:lumOff val="35000"/>
                  </a:schemeClr>
                </a:solidFill>
                <a:latin typeface="+mn-lt"/>
                <a:ea typeface="+mn-ea"/>
                <a:cs typeface="+mn-cs"/>
                <a:sym typeface="+mn-ea"/>
              </a:rPr>
              <a:t>库的信息提取</a:t>
            </a:r>
            <a:r>
              <a:rPr lang="zh-CN" altLang="en-US" sz="2800" spc="150">
                <a:solidFill>
                  <a:schemeClr val="tx1">
                    <a:lumMod val="65000"/>
                    <a:lumOff val="35000"/>
                  </a:schemeClr>
                </a:solidFill>
                <a:latin typeface="+mn-lt"/>
                <a:ea typeface="+mn-ea"/>
                <a:cs typeface="+mn-cs"/>
                <a:sym typeface="+mn-ea"/>
              </a:rPr>
              <a:t>函数</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4" name="直接连接符 3"/>
          <p:cNvCxnSpPr/>
          <p:nvPr/>
        </p:nvCxnSpPr>
        <p:spPr>
          <a:xfrm flipV="1">
            <a:off x="699135" y="1283335"/>
            <a:ext cx="5213350" cy="30480"/>
          </a:xfrm>
          <a:prstGeom prst="line">
            <a:avLst/>
          </a:prstGeom>
          <a:ln w="19050"/>
        </p:spPr>
        <p:style>
          <a:lnRef idx="1">
            <a:schemeClr val="dk1"/>
          </a:lnRef>
          <a:fillRef idx="0">
            <a:schemeClr val="dk1"/>
          </a:fillRef>
          <a:effectRef idx="0">
            <a:schemeClr val="dk1"/>
          </a:effectRef>
          <a:fontRef idx="minor">
            <a:schemeClr val="tx1"/>
          </a:fontRef>
        </p:style>
      </p:cxnSp>
      <p:sp>
        <p:nvSpPr>
          <p:cNvPr id="8" name="任意多边形 7"/>
          <p:cNvSpPr/>
          <p:nvPr/>
        </p:nvSpPr>
        <p:spPr>
          <a:xfrm>
            <a:off x="608330" y="2212340"/>
            <a:ext cx="3288030" cy="3928110"/>
          </a:xfrm>
          <a:custGeom>
            <a:avLst/>
            <a:gdLst>
              <a:gd name="connsiteX0" fmla="*/ 0 w 5431"/>
              <a:gd name="connsiteY0" fmla="*/ 0 h 6487"/>
              <a:gd name="connsiteX1" fmla="*/ 4481 w 5431"/>
              <a:gd name="connsiteY1" fmla="*/ 2398 h 6487"/>
              <a:gd name="connsiteX2" fmla="*/ 5431 w 5431"/>
              <a:gd name="connsiteY2" fmla="*/ 6485 h 6487"/>
              <a:gd name="connsiteX3" fmla="*/ 56 w 5431"/>
              <a:gd name="connsiteY3" fmla="*/ 6487 h 6487"/>
              <a:gd name="connsiteX4" fmla="*/ 0 w 5431"/>
              <a:gd name="connsiteY4" fmla="*/ 0 h 6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1" h="6487">
                <a:moveTo>
                  <a:pt x="0" y="0"/>
                </a:moveTo>
                <a:lnTo>
                  <a:pt x="4481" y="2398"/>
                </a:lnTo>
                <a:lnTo>
                  <a:pt x="5431" y="6485"/>
                </a:lnTo>
                <a:cubicBezTo>
                  <a:pt x="3639" y="6486"/>
                  <a:pt x="2229" y="5848"/>
                  <a:pt x="56" y="6487"/>
                </a:cubicBezTo>
                <a:lnTo>
                  <a:pt x="0" y="0"/>
                </a:lnTo>
                <a:close/>
              </a:path>
            </a:pathLst>
          </a:custGeom>
          <a:blipFill rotWithShape="1">
            <a:blip r:embed="rId2">
              <a:alphaModFix amt="80000"/>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989070" y="2007870"/>
            <a:ext cx="7860030" cy="3745865"/>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p>
            <a:r>
              <a:rPr lang="zh-CN" altLang="en-US"/>
              <a:t>基于bs4进行信息提取的一般方法有两种。</a:t>
            </a:r>
            <a:endParaRPr lang="zh-CN" altLang="en-US"/>
          </a:p>
          <a:p>
            <a:endParaRPr lang="zh-CN" altLang="en-US"/>
          </a:p>
          <a:p>
            <a:r>
              <a:rPr lang="zh-CN" altLang="en-US"/>
              <a:t>方法一：完整解析信息的标记形式，再提取关键信息。</a:t>
            </a:r>
            <a:endParaRPr lang="zh-CN" altLang="en-US"/>
          </a:p>
          <a:p>
            <a:endParaRPr lang="zh-CN" altLang="en-US"/>
          </a:p>
          <a:p>
            <a:r>
              <a:rPr lang="zh-CN" altLang="en-US"/>
              <a:t>方法二：无视标记形式，直接搜索关键信息。</a:t>
            </a:r>
            <a:endParaRPr lang="zh-CN" altLang="en-US"/>
          </a:p>
          <a:p>
            <a:endParaRPr lang="zh-CN" altLang="en-US"/>
          </a:p>
          <a:p>
            <a:r>
              <a:rPr lang="zh-CN" altLang="en-US"/>
              <a:t>解析得到的Soup文档可以使用Find_all、Find及Select方法提取需要的元素。</a:t>
            </a:r>
            <a:endParaRPr lang="zh-CN" altLang="en-US"/>
          </a:p>
          <a:p>
            <a:endParaRPr lang="zh-CN" altLang="en-US"/>
          </a:p>
          <a:p>
            <a:pPr>
              <a:lnSpc>
                <a:spcPct val="130000"/>
              </a:lnSpc>
            </a:pPr>
            <a:r>
              <a:rPr lang="zh-CN" altLang="en-US"/>
              <a:t>Select方法：主要作用是一个层级选择器，&gt; 表示一个层级</a:t>
            </a:r>
            <a:endParaRPr lang="zh-CN" altLang="en-US"/>
          </a:p>
          <a:p>
            <a:pPr>
              <a:lnSpc>
                <a:spcPct val="130000"/>
              </a:lnSpc>
            </a:pPr>
            <a:r>
              <a:rPr lang="zh-CN" altLang="en-US"/>
              <a:t>Find方法：指定某一个标签定位，返回第一次出现的所查找的对应标签内容</a:t>
            </a:r>
            <a:endParaRPr lang="zh-CN" altLang="en-US"/>
          </a:p>
          <a:p>
            <a:pPr>
              <a:lnSpc>
                <a:spcPct val="130000"/>
              </a:lnSpc>
            </a:pPr>
            <a:r>
              <a:rPr lang="zh-CN" altLang="en-US"/>
              <a:t>Find_all方法：以列表类型返回查找到的所有标签元素。其基本语法格式如下。</a:t>
            </a:r>
            <a:endParaRPr lang="zh-CN" altLang="en-US"/>
          </a:p>
          <a:p>
            <a:pPr>
              <a:lnSpc>
                <a:spcPct val="130000"/>
              </a:lnSpc>
            </a:pPr>
            <a:r>
              <a:rPr lang="zh-CN" altLang="en-US"/>
              <a:t>BeautifulSoup文档.Find_all(name，attrs，recursive，text，limit，**kwargs)</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608330" y="608330"/>
            <a:ext cx="27978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获取</a:t>
            </a:r>
            <a:r>
              <a:rPr lang="en-US" altLang="zh-CN" sz="2800" spc="150">
                <a:solidFill>
                  <a:schemeClr val="tx1">
                    <a:lumMod val="65000"/>
                    <a:lumOff val="35000"/>
                  </a:schemeClr>
                </a:solidFill>
                <a:latin typeface="+mn-lt"/>
                <a:ea typeface="+mn-ea"/>
                <a:cs typeface="+mn-cs"/>
                <a:sym typeface="+mn-ea"/>
              </a:rPr>
              <a:t>URL</a:t>
            </a:r>
            <a:r>
              <a:rPr lang="zh-CN" altLang="en-US" sz="2800" spc="150">
                <a:solidFill>
                  <a:schemeClr val="tx1">
                    <a:lumMod val="65000"/>
                    <a:lumOff val="35000"/>
                  </a:schemeClr>
                </a:solidFill>
                <a:latin typeface="+mn-lt"/>
                <a:ea typeface="+mn-ea"/>
                <a:cs typeface="+mn-cs"/>
                <a:sym typeface="+mn-ea"/>
              </a:rPr>
              <a:t>标签</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01750"/>
            <a:ext cx="2258695" cy="12065"/>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722630" y="1678940"/>
            <a:ext cx="10854690" cy="645160"/>
          </a:xfrm>
          <a:prstGeom prst="rect">
            <a:avLst/>
          </a:prstGeom>
          <a:noFill/>
        </p:spPr>
        <p:txBody>
          <a:bodyPr wrap="square" rtlCol="0">
            <a:spAutoFit/>
          </a:bodyPr>
          <a:p>
            <a:pPr indent="457200"/>
            <a:r>
              <a:rPr lang="zh-CN" altLang="en-US"/>
              <a:t>使用requests库向网站（http://www.techlabplt.com:8080/BD-PC/priceList）爬取HTML字符串，构造BeautifulSoup对象，从而搜索网页上所有UL标签，并获取UL标签的数量。代码</a:t>
            </a:r>
            <a:r>
              <a:rPr lang="zh-CN" altLang="en-US"/>
              <a:t>如下：</a:t>
            </a:r>
            <a:endParaRPr lang="zh-CN" altLang="en-US"/>
          </a:p>
        </p:txBody>
      </p:sp>
      <p:sp>
        <p:nvSpPr>
          <p:cNvPr id="3" name="文本框 2"/>
          <p:cNvSpPr txBox="1"/>
          <p:nvPr/>
        </p:nvSpPr>
        <p:spPr>
          <a:xfrm>
            <a:off x="699135" y="2587625"/>
            <a:ext cx="7486015" cy="2030095"/>
          </a:xfrm>
          <a:prstGeom prst="rect">
            <a:avLst/>
          </a:prstGeom>
          <a:solidFill>
            <a:schemeClr val="bg1">
              <a:lumMod val="85000"/>
            </a:schemeClr>
          </a:solidFill>
        </p:spPr>
        <p:txBody>
          <a:bodyPr wrap="square" rtlCol="0">
            <a:spAutoFit/>
          </a:bodyPr>
          <a:p>
            <a:r>
              <a:rPr lang="zh-CN" altLang="en-US"/>
              <a:t>import requests</a:t>
            </a:r>
            <a:endParaRPr lang="zh-CN" altLang="en-US"/>
          </a:p>
          <a:p>
            <a:r>
              <a:rPr lang="zh-CN" altLang="en-US"/>
              <a:t>from bs4 import BeautifulSoup</a:t>
            </a:r>
            <a:endParaRPr lang="zh-CN" altLang="en-US"/>
          </a:p>
          <a:p>
            <a:r>
              <a:rPr lang="zh-CN" altLang="en-US"/>
              <a:t>result=requests.get("http://www.techlabplt.com:8080/BD-PC/priceList")</a:t>
            </a:r>
            <a:endParaRPr lang="zh-CN" altLang="en-US"/>
          </a:p>
          <a:p>
            <a:r>
              <a:rPr lang="zh-CN" altLang="en-US"/>
              <a:t>soup=BeautifulSoup(result.text,'html.parser')</a:t>
            </a:r>
            <a:endParaRPr lang="zh-CN" altLang="en-US"/>
          </a:p>
          <a:p>
            <a:r>
              <a:rPr lang="zh-CN" altLang="en-US"/>
              <a:t>lists=soup.find_all('ul')</a:t>
            </a:r>
            <a:endParaRPr lang="zh-CN" altLang="en-US"/>
          </a:p>
          <a:p>
            <a:r>
              <a:rPr lang="zh-CN" altLang="en-US"/>
              <a:t>print(len(lists))    #输出返回结果的元素数量</a:t>
            </a:r>
            <a:endParaRPr lang="zh-CN" altLang="en-US"/>
          </a:p>
          <a:p>
            <a:r>
              <a:rPr lang="zh-CN" altLang="en-US"/>
              <a:t>print(lists)         #输出网页所有ul标签</a:t>
            </a:r>
            <a:endParaRPr lang="zh-CN" altLang="en-US"/>
          </a:p>
        </p:txBody>
      </p:sp>
      <p:pic>
        <p:nvPicPr>
          <p:cNvPr id="55243386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2630" y="5034915"/>
            <a:ext cx="6455410" cy="140335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911350"/>
            <a:ext cx="6096000" cy="368300"/>
          </a:xfrm>
          <a:prstGeom prst="rect">
            <a:avLst/>
          </a:prstGeom>
          <a:noFill/>
        </p:spPr>
        <p:txBody>
          <a:bodyPr wrap="square" rtlCol="0" anchor="t">
            <a:spAutoFit/>
          </a:bodyPr>
          <a:p>
            <a:r>
              <a:rPr lang="zh-CN" altLang="en-US"/>
              <a:t>基于上述实例补充以下代码：</a:t>
            </a:r>
            <a:endParaRPr lang="zh-CN" altLang="en-US"/>
          </a:p>
        </p:txBody>
      </p:sp>
      <p:sp>
        <p:nvSpPr>
          <p:cNvPr id="3" name="文本框 2"/>
          <p:cNvSpPr txBox="1"/>
          <p:nvPr/>
        </p:nvSpPr>
        <p:spPr>
          <a:xfrm>
            <a:off x="699770" y="2372360"/>
            <a:ext cx="5403215" cy="1476375"/>
          </a:xfrm>
          <a:prstGeom prst="rect">
            <a:avLst/>
          </a:prstGeom>
          <a:solidFill>
            <a:srgbClr val="D9D9D9"/>
          </a:solidFill>
        </p:spPr>
        <p:txBody>
          <a:bodyPr wrap="square" rtlCol="0" anchor="t">
            <a:spAutoFit/>
          </a:bodyPr>
          <a:p>
            <a:r>
              <a:rPr lang="zh-CN" altLang="en-US"/>
              <a:t> allNavA=soup.find_all('a','navFisrt')</a:t>
            </a:r>
            <a:endParaRPr lang="zh-CN" altLang="en-US"/>
          </a:p>
          <a:p>
            <a:r>
              <a:rPr lang="zh-CN" altLang="en-US"/>
              <a:t>for l in allNavA:</a:t>
            </a:r>
            <a:endParaRPr lang="zh-CN" altLang="en-US"/>
          </a:p>
          <a:p>
            <a:r>
              <a:rPr lang="zh-CN" altLang="en-US"/>
              <a:t>    print(l.text,' ',l.get('href'))</a:t>
            </a:r>
            <a:endParaRPr lang="zh-CN" altLang="en-US"/>
          </a:p>
          <a:p>
            <a:r>
              <a:rPr lang="zh-CN" altLang="en-US"/>
              <a:t>tBody=soup.find_all('tbody',id='tableBody')</a:t>
            </a:r>
            <a:endParaRPr lang="zh-CN" altLang="en-US"/>
          </a:p>
          <a:p>
            <a:r>
              <a:rPr lang="zh-CN" altLang="en-US"/>
              <a:t>print(tBody)</a:t>
            </a:r>
            <a:endParaRPr lang="zh-CN" altLang="en-US"/>
          </a:p>
        </p:txBody>
      </p:sp>
      <p:pic>
        <p:nvPicPr>
          <p:cNvPr id="956413651"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330" y="4907280"/>
            <a:ext cx="6369050" cy="1445260"/>
          </a:xfrm>
          <a:prstGeom prst="rect">
            <a:avLst/>
          </a:prstGeom>
        </p:spPr>
      </p:pic>
      <p:sp>
        <p:nvSpPr>
          <p:cNvPr id="8" name="文本框 7"/>
          <p:cNvSpPr txBox="1"/>
          <p:nvPr/>
        </p:nvSpPr>
        <p:spPr>
          <a:xfrm>
            <a:off x="699770" y="4409440"/>
            <a:ext cx="5252085" cy="368300"/>
          </a:xfrm>
          <a:prstGeom prst="rect">
            <a:avLst/>
          </a:prstGeom>
          <a:noFill/>
        </p:spPr>
        <p:txBody>
          <a:bodyPr wrap="square" rtlCol="0">
            <a:spAutoFit/>
          </a:bodyPr>
          <a:p>
            <a:r>
              <a:rPr lang="zh-CN" altLang="en-US"/>
              <a:t>获取到</a:t>
            </a:r>
            <a:r>
              <a:rPr lang="en-US" altLang="zh-CN"/>
              <a:t> a </a:t>
            </a:r>
            <a:r>
              <a:rPr lang="zh-CN" altLang="en-US"/>
              <a:t>标签内的</a:t>
            </a:r>
            <a:r>
              <a:rPr lang="zh-CN" altLang="en-US"/>
              <a:t>文本内容和</a:t>
            </a:r>
            <a:r>
              <a:rPr lang="en-US" altLang="zh-CN"/>
              <a:t> href </a:t>
            </a:r>
            <a:r>
              <a:rPr lang="zh-CN" altLang="en-US"/>
              <a:t>属性</a:t>
            </a:r>
            <a:r>
              <a:rPr lang="zh-CN" altLang="en-US"/>
              <a:t>值</a:t>
            </a:r>
            <a:endParaRPr lang="zh-CN" altLang="en-US"/>
          </a:p>
        </p:txBody>
      </p:sp>
      <p:sp>
        <p:nvSpPr>
          <p:cNvPr id="9" name="标题 3"/>
          <p:cNvSpPr>
            <a:spLocks noGrp="1"/>
          </p:cNvSpPr>
          <p:nvPr/>
        </p:nvSpPr>
        <p:spPr>
          <a:xfrm>
            <a:off x="608330" y="608330"/>
            <a:ext cx="27978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获取</a:t>
            </a:r>
            <a:r>
              <a:rPr lang="en-US" altLang="zh-CN" sz="2800" spc="150">
                <a:solidFill>
                  <a:schemeClr val="tx1">
                    <a:lumMod val="65000"/>
                    <a:lumOff val="35000"/>
                  </a:schemeClr>
                </a:solidFill>
                <a:latin typeface="+mn-lt"/>
                <a:ea typeface="+mn-ea"/>
                <a:cs typeface="+mn-cs"/>
                <a:sym typeface="+mn-ea"/>
              </a:rPr>
              <a:t>URL</a:t>
            </a:r>
            <a:r>
              <a:rPr lang="zh-CN" altLang="en-US" sz="2800" spc="150">
                <a:solidFill>
                  <a:schemeClr val="tx1">
                    <a:lumMod val="65000"/>
                    <a:lumOff val="35000"/>
                  </a:schemeClr>
                </a:solidFill>
                <a:latin typeface="+mn-lt"/>
                <a:ea typeface="+mn-ea"/>
                <a:cs typeface="+mn-cs"/>
                <a:sym typeface="+mn-ea"/>
              </a:rPr>
              <a:t>标签</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flipV="1">
            <a:off x="699135" y="1301750"/>
            <a:ext cx="22586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608330" y="608330"/>
            <a:ext cx="593915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爬取</a:t>
            </a:r>
            <a:r>
              <a:rPr lang="en-US" altLang="zh-CN" sz="2800" spc="150">
                <a:solidFill>
                  <a:schemeClr val="tx1">
                    <a:lumMod val="65000"/>
                    <a:lumOff val="35000"/>
                  </a:schemeClr>
                </a:solidFill>
                <a:latin typeface="+mn-lt"/>
                <a:ea typeface="+mn-ea"/>
                <a:cs typeface="+mn-cs"/>
                <a:sym typeface="+mn-ea"/>
              </a:rPr>
              <a:t>HTML</a:t>
            </a:r>
            <a:r>
              <a:rPr lang="zh-CN" altLang="en-US" sz="2800" spc="150">
                <a:solidFill>
                  <a:schemeClr val="tx1">
                    <a:lumMod val="65000"/>
                    <a:lumOff val="35000"/>
                  </a:schemeClr>
                </a:solidFill>
                <a:latin typeface="+mn-lt"/>
                <a:ea typeface="+mn-ea"/>
                <a:cs typeface="+mn-cs"/>
                <a:sym typeface="+mn-ea"/>
              </a:rPr>
              <a:t>字符串</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01750"/>
            <a:ext cx="2950845" cy="12065"/>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08330" y="1764665"/>
            <a:ext cx="10880725" cy="645160"/>
          </a:xfrm>
          <a:prstGeom prst="rect">
            <a:avLst/>
          </a:prstGeom>
          <a:noFill/>
        </p:spPr>
        <p:txBody>
          <a:bodyPr wrap="square" rtlCol="0">
            <a:spAutoFit/>
          </a:bodyPr>
          <a:p>
            <a:pPr indent="457200"/>
            <a:r>
              <a:rPr lang="zh-CN" altLang="en-US"/>
              <a:t>使用Requests库向网站（http://www.techlabplt.com:8080/BD-PC/priceList）爬取HTML字符串，构造BeautifulSoup对象，通过Find()方法抽取第一个a标签，且Class属性值是’navFisrt’的标签。代码</a:t>
            </a:r>
            <a:r>
              <a:rPr lang="zh-CN" altLang="en-US"/>
              <a:t>如下：</a:t>
            </a:r>
            <a:endParaRPr lang="zh-CN" altLang="en-US"/>
          </a:p>
        </p:txBody>
      </p:sp>
      <p:sp>
        <p:nvSpPr>
          <p:cNvPr id="3" name="文本框 2"/>
          <p:cNvSpPr txBox="1"/>
          <p:nvPr/>
        </p:nvSpPr>
        <p:spPr>
          <a:xfrm>
            <a:off x="699135" y="2606675"/>
            <a:ext cx="6414135" cy="2306955"/>
          </a:xfrm>
          <a:prstGeom prst="rect">
            <a:avLst/>
          </a:prstGeom>
          <a:solidFill>
            <a:schemeClr val="bg1">
              <a:lumMod val="85000"/>
            </a:schemeClr>
          </a:solidFill>
        </p:spPr>
        <p:txBody>
          <a:bodyPr wrap="square" rtlCol="0">
            <a:spAutoFit/>
          </a:bodyPr>
          <a:p>
            <a:r>
              <a:rPr lang="zh-CN" altLang="en-US"/>
              <a:t>import requests</a:t>
            </a:r>
            <a:endParaRPr lang="zh-CN" altLang="en-US"/>
          </a:p>
          <a:p>
            <a:r>
              <a:rPr lang="zh-CN" altLang="en-US"/>
              <a:t>from bs4 import BeautifulSoup</a:t>
            </a:r>
            <a:endParaRPr lang="zh-CN" altLang="en-US"/>
          </a:p>
          <a:p>
            <a:r>
              <a:rPr lang="zh-CN" altLang="en-US"/>
              <a:t>result=requests.get("http://www.techlabplt.com:8080/BD-PC/priceList")</a:t>
            </a:r>
            <a:endParaRPr lang="zh-CN" altLang="en-US"/>
          </a:p>
          <a:p>
            <a:r>
              <a:rPr lang="zh-CN" altLang="en-US"/>
              <a:t># print(type(result.text))</a:t>
            </a:r>
            <a:endParaRPr lang="zh-CN" altLang="en-US"/>
          </a:p>
          <a:p>
            <a:r>
              <a:rPr lang="zh-CN" altLang="en-US"/>
              <a:t>soup=BeautifulSoup(result.text,'html.parser')</a:t>
            </a:r>
            <a:endParaRPr lang="zh-CN" altLang="en-US"/>
          </a:p>
          <a:p>
            <a:r>
              <a:rPr lang="zh-CN" altLang="en-US"/>
              <a:t>firstNavA=soup.find('a','navFisrt')</a:t>
            </a:r>
            <a:endParaRPr lang="zh-CN" altLang="en-US"/>
          </a:p>
          <a:p>
            <a:r>
              <a:rPr lang="zh-CN" altLang="en-US"/>
              <a:t>print(firstNavA)</a:t>
            </a:r>
            <a:endParaRPr lang="zh-CN" altLang="en-US"/>
          </a:p>
        </p:txBody>
      </p:sp>
      <p:sp>
        <p:nvSpPr>
          <p:cNvPr id="8" name="文本框 7"/>
          <p:cNvSpPr txBox="1"/>
          <p:nvPr/>
        </p:nvSpPr>
        <p:spPr>
          <a:xfrm>
            <a:off x="699135" y="5773420"/>
            <a:ext cx="6301105" cy="368300"/>
          </a:xfrm>
          <a:prstGeom prst="rect">
            <a:avLst/>
          </a:prstGeom>
          <a:solidFill>
            <a:schemeClr val="bg1">
              <a:lumMod val="85000"/>
            </a:schemeClr>
          </a:solidFill>
        </p:spPr>
        <p:txBody>
          <a:bodyPr wrap="square" rtlCol="0">
            <a:spAutoFit/>
          </a:bodyPr>
          <a:p>
            <a:r>
              <a:rPr lang="zh-CN" altLang="en-US"/>
              <a:t>&lt;a class="navFisrt" href="http://121.5.74.22"&gt;首页&lt;/a&gt;</a:t>
            </a:r>
            <a:endParaRPr lang="zh-CN" altLang="en-US"/>
          </a:p>
        </p:txBody>
      </p:sp>
      <p:sp>
        <p:nvSpPr>
          <p:cNvPr id="9" name="文本框 8"/>
          <p:cNvSpPr txBox="1"/>
          <p:nvPr/>
        </p:nvSpPr>
        <p:spPr>
          <a:xfrm>
            <a:off x="699135" y="5316855"/>
            <a:ext cx="1653540" cy="332105"/>
          </a:xfrm>
          <a:prstGeom prst="rect">
            <a:avLst/>
          </a:prstGeom>
          <a:noFill/>
        </p:spPr>
        <p:txBody>
          <a:bodyPr wrap="square" rtlCol="0">
            <a:noAutofit/>
          </a:bodyPr>
          <a:p>
            <a:r>
              <a:rPr lang="zh-CN" altLang="en-US">
                <a:sym typeface="+mn-ea"/>
              </a:rPr>
              <a:t>输出结果如下：</a:t>
            </a:r>
            <a:endParaRPr lang="zh-CN" altLang="en-US"/>
          </a:p>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168515" cy="829945"/>
          </a:xfrm>
          <a:prstGeom prst="rect">
            <a:avLst/>
          </a:prstGeom>
          <a:noFill/>
        </p:spPr>
        <p:txBody>
          <a:bodyPr wrap="square" rtlCol="0">
            <a:spAutoFit/>
          </a:bodyPr>
          <a:p>
            <a:r>
              <a:rPr lang="zh-CN" altLang="en-US" sz="4800" b="1"/>
              <a:t>任务</a:t>
            </a:r>
            <a:r>
              <a:rPr lang="en-US" altLang="zh-CN" sz="4800" b="1"/>
              <a:t>2.2    </a:t>
            </a:r>
            <a:r>
              <a:rPr lang="zh-CN" altLang="en-US" sz="4800" b="1"/>
              <a:t>解析网页</a:t>
            </a:r>
            <a:r>
              <a:rPr lang="zh-CN" altLang="en-US" sz="4800" b="1"/>
              <a:t>数据</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608330" y="608330"/>
            <a:ext cx="294322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复制</a:t>
            </a:r>
            <a:r>
              <a:rPr lang="en-US" altLang="zh-CN" sz="2800" spc="150">
                <a:solidFill>
                  <a:schemeClr val="tx1">
                    <a:lumMod val="65000"/>
                    <a:lumOff val="35000"/>
                  </a:schemeClr>
                </a:solidFill>
                <a:latin typeface="+mn-lt"/>
                <a:ea typeface="+mn-ea"/>
                <a:cs typeface="+mn-cs"/>
                <a:sym typeface="+mn-ea"/>
              </a:rPr>
              <a:t>Select</a:t>
            </a:r>
            <a:r>
              <a:rPr lang="zh-CN" altLang="en-US" sz="2800" spc="150">
                <a:solidFill>
                  <a:schemeClr val="tx1">
                    <a:lumMod val="65000"/>
                    <a:lumOff val="35000"/>
                  </a:schemeClr>
                </a:solidFill>
                <a:latin typeface="+mn-lt"/>
                <a:ea typeface="+mn-ea"/>
                <a:cs typeface="+mn-cs"/>
                <a:sym typeface="+mn-ea"/>
              </a:rPr>
              <a:t>方法</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292860"/>
            <a:ext cx="2722880" cy="20955"/>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99135" y="1496060"/>
            <a:ext cx="11187430" cy="645160"/>
          </a:xfrm>
          <a:prstGeom prst="rect">
            <a:avLst/>
          </a:prstGeom>
          <a:noFill/>
        </p:spPr>
        <p:txBody>
          <a:bodyPr wrap="square" rtlCol="0" anchor="t">
            <a:spAutoFit/>
          </a:bodyPr>
          <a:p>
            <a:pPr indent="457200"/>
            <a:r>
              <a:rPr lang="zh-CN" altLang="en-US"/>
              <a:t>Select方法返回的是列表类型，其中的参数可以通过浏览器复制得到，也可以使用CSS选择器的语法：标签名不加任何修饰；类名前加 .（点）；id名前加 #（井号）等。在这里介绍如何通过Chrome复制得到。</a:t>
            </a:r>
            <a:endParaRPr lang="zh-CN" altLang="en-US"/>
          </a:p>
        </p:txBody>
      </p:sp>
      <p:sp>
        <p:nvSpPr>
          <p:cNvPr id="3" name="文本框 2"/>
          <p:cNvSpPr txBox="1"/>
          <p:nvPr/>
        </p:nvSpPr>
        <p:spPr>
          <a:xfrm>
            <a:off x="699135" y="2238375"/>
            <a:ext cx="11026775" cy="922020"/>
          </a:xfrm>
          <a:prstGeom prst="rect">
            <a:avLst/>
          </a:prstGeom>
          <a:noFill/>
        </p:spPr>
        <p:txBody>
          <a:bodyPr wrap="square" rtlCol="0">
            <a:spAutoFit/>
          </a:bodyPr>
          <a:p>
            <a:pPr indent="457200"/>
            <a:r>
              <a:rPr lang="zh-CN" altLang="en-US"/>
              <a:t>使用</a:t>
            </a:r>
            <a:r>
              <a:rPr lang="en-US" altLang="zh-CN"/>
              <a:t>Chrome</a:t>
            </a:r>
            <a:r>
              <a:rPr lang="zh-CN" altLang="en-US"/>
              <a:t>打开网站（http://www.techlabplt.com:8080/BD-PC/priceList），打开开发者模式，选择右上角的箭头符号，将鼠标定位到想要提取的数据的位置，点击。在网页源代码中右击所选元素，在弹出的快捷菜单栏中选择</a:t>
            </a:r>
            <a:r>
              <a:rPr lang="en-US" altLang="zh-CN"/>
              <a:t>“Copy Selector”</a:t>
            </a:r>
            <a:r>
              <a:rPr lang="zh-CN" altLang="en-US"/>
              <a:t>即可获得，如下图所示</a:t>
            </a:r>
            <a:r>
              <a:rPr lang="en-US" altLang="zh-CN"/>
              <a:t>;  </a:t>
            </a:r>
            <a:endParaRPr lang="en-US" altLang="zh-CN"/>
          </a:p>
        </p:txBody>
      </p:sp>
      <p:pic>
        <p:nvPicPr>
          <p:cNvPr id="254"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61005" y="3257550"/>
            <a:ext cx="6102350" cy="334518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608330" y="608330"/>
            <a:ext cx="593915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a:t>
            </a:r>
            <a:r>
              <a:rPr lang="en-US" altLang="zh-CN" sz="2800" spc="150">
                <a:solidFill>
                  <a:schemeClr val="tx1">
                    <a:lumMod val="65000"/>
                    <a:lumOff val="35000"/>
                  </a:schemeClr>
                </a:solidFill>
                <a:latin typeface="+mn-lt"/>
                <a:ea typeface="+mn-ea"/>
                <a:cs typeface="+mn-cs"/>
                <a:sym typeface="+mn-ea"/>
              </a:rPr>
              <a:t>Soup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283335"/>
            <a:ext cx="4225925" cy="30480"/>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08330" y="2077085"/>
            <a:ext cx="6096000" cy="368300"/>
          </a:xfrm>
          <a:prstGeom prst="rect">
            <a:avLst/>
          </a:prstGeom>
          <a:noFill/>
        </p:spPr>
        <p:txBody>
          <a:bodyPr wrap="square" rtlCol="0" anchor="t">
            <a:spAutoFit/>
          </a:bodyPr>
          <a:p>
            <a:r>
              <a:rPr lang="zh-CN" altLang="en-US"/>
              <a:t>通过下例代码便可得到“大白菜”农产品。</a:t>
            </a:r>
            <a:endParaRPr lang="zh-CN" altLang="en-US"/>
          </a:p>
        </p:txBody>
      </p:sp>
      <p:sp>
        <p:nvSpPr>
          <p:cNvPr id="3" name="文本框 2"/>
          <p:cNvSpPr txBox="1"/>
          <p:nvPr/>
        </p:nvSpPr>
        <p:spPr>
          <a:xfrm>
            <a:off x="608330" y="2642870"/>
            <a:ext cx="6096000" cy="2306955"/>
          </a:xfrm>
          <a:prstGeom prst="rect">
            <a:avLst/>
          </a:prstGeom>
          <a:solidFill>
            <a:srgbClr val="D9D9D9"/>
          </a:solidFill>
        </p:spPr>
        <p:txBody>
          <a:bodyPr wrap="square" rtlCol="0" anchor="t">
            <a:spAutoFit/>
          </a:bodyPr>
          <a:p>
            <a:r>
              <a:rPr lang="zh-CN" altLang="en-US"/>
              <a:t>import requests</a:t>
            </a:r>
            <a:endParaRPr lang="zh-CN" altLang="en-US"/>
          </a:p>
          <a:p>
            <a:r>
              <a:rPr lang="zh-CN" altLang="en-US"/>
              <a:t>from bs4 import BeautifulSoup</a:t>
            </a:r>
            <a:endParaRPr lang="zh-CN" altLang="en-US"/>
          </a:p>
          <a:p>
            <a:r>
              <a:rPr lang="zh-CN" altLang="en-US"/>
              <a:t>result=requests.get("http://www.techlabplt.com:8080/BD-PC/priceList")</a:t>
            </a:r>
            <a:endParaRPr lang="zh-CN" altLang="en-US"/>
          </a:p>
          <a:p>
            <a:r>
              <a:rPr lang="zh-CN" altLang="en-US"/>
              <a:t>soup=BeautifulSoup(result.text,'html.parser')</a:t>
            </a:r>
            <a:endParaRPr lang="zh-CN" altLang="en-US"/>
          </a:p>
          <a:p>
            <a:r>
              <a:rPr lang="zh-CN" altLang="en-US"/>
              <a:t>foodName=soup.select('#tableBody &gt; tr:nth-child(1) &gt; td:nth-child(3)')</a:t>
            </a:r>
            <a:endParaRPr lang="zh-CN" altLang="en-US"/>
          </a:p>
          <a:p>
            <a:r>
              <a:rPr lang="zh-CN" altLang="en-US"/>
              <a:t>print(foodName)</a:t>
            </a:r>
            <a:endParaRPr lang="zh-CN" altLang="en-US"/>
          </a:p>
        </p:txBody>
      </p:sp>
      <p:sp>
        <p:nvSpPr>
          <p:cNvPr id="8" name="文本框 7"/>
          <p:cNvSpPr txBox="1"/>
          <p:nvPr/>
        </p:nvSpPr>
        <p:spPr>
          <a:xfrm>
            <a:off x="608330" y="5582285"/>
            <a:ext cx="6096000" cy="368300"/>
          </a:xfrm>
          <a:prstGeom prst="rect">
            <a:avLst/>
          </a:prstGeom>
          <a:solidFill>
            <a:srgbClr val="D9D9D9"/>
          </a:solidFill>
        </p:spPr>
        <p:txBody>
          <a:bodyPr wrap="square" rtlCol="0" anchor="t">
            <a:spAutoFit/>
          </a:bodyPr>
          <a:p>
            <a:r>
              <a:rPr lang="zh-CN" altLang="en-US"/>
              <a:t>[&lt;td&gt;大白菜&lt;/td&gt;]</a:t>
            </a:r>
            <a:endParaRPr lang="zh-CN" altLang="en-US"/>
          </a:p>
        </p:txBody>
      </p:sp>
      <p:sp>
        <p:nvSpPr>
          <p:cNvPr id="9" name="文本框 8"/>
          <p:cNvSpPr txBox="1"/>
          <p:nvPr/>
        </p:nvSpPr>
        <p:spPr>
          <a:xfrm>
            <a:off x="591820" y="5166360"/>
            <a:ext cx="3400425" cy="368300"/>
          </a:xfrm>
          <a:prstGeom prst="rect">
            <a:avLst/>
          </a:prstGeom>
          <a:noFill/>
        </p:spPr>
        <p:txBody>
          <a:bodyPr wrap="square" rtlCol="0">
            <a:spAutoFit/>
          </a:bodyPr>
          <a:p>
            <a:r>
              <a:rPr lang="zh-CN" altLang="en-US"/>
              <a:t>输出结果</a:t>
            </a:r>
            <a:r>
              <a:rPr lang="zh-CN" altLang="en-US"/>
              <a:t>如下：</a:t>
            </a:r>
            <a:endParaRPr lang="zh-CN" altLang="en-US"/>
          </a:p>
        </p:txBody>
      </p:sp>
      <p:pic>
        <p:nvPicPr>
          <p:cNvPr id="102" name="图片 101"/>
          <p:cNvPicPr/>
          <p:nvPr/>
        </p:nvPicPr>
        <p:blipFill>
          <a:blip r:embed="rId2">
            <a:alphaModFix amt="67000"/>
          </a:blip>
          <a:stretch>
            <a:fillRect/>
          </a:stretch>
        </p:blipFill>
        <p:spPr>
          <a:xfrm>
            <a:off x="6851015" y="2506345"/>
            <a:ext cx="4876800" cy="344424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97660"/>
            <a:ext cx="6096000" cy="368300"/>
          </a:xfrm>
          <a:prstGeom prst="rect">
            <a:avLst/>
          </a:prstGeom>
          <a:noFill/>
        </p:spPr>
        <p:txBody>
          <a:bodyPr wrap="square" rtlCol="0" anchor="t">
            <a:spAutoFit/>
          </a:bodyPr>
          <a:p>
            <a:r>
              <a:rPr lang="zh-CN" altLang="en-US"/>
              <a:t>通过循环分别打印出来也可以存储起来。代码如下：</a:t>
            </a:r>
            <a:endParaRPr lang="zh-CN" altLang="en-US"/>
          </a:p>
        </p:txBody>
      </p:sp>
      <p:sp>
        <p:nvSpPr>
          <p:cNvPr id="3" name="文本框 2"/>
          <p:cNvSpPr txBox="1"/>
          <p:nvPr/>
        </p:nvSpPr>
        <p:spPr>
          <a:xfrm>
            <a:off x="608330" y="2132330"/>
            <a:ext cx="6094095" cy="2306955"/>
          </a:xfrm>
          <a:prstGeom prst="rect">
            <a:avLst/>
          </a:prstGeom>
          <a:solidFill>
            <a:srgbClr val="D9D9D9"/>
          </a:solidFill>
        </p:spPr>
        <p:txBody>
          <a:bodyPr wrap="square" rtlCol="0" anchor="t">
            <a:spAutoFit/>
          </a:bodyPr>
          <a:p>
            <a:r>
              <a:rPr lang="zh-CN" altLang="en-US"/>
              <a:t>import requests</a:t>
            </a:r>
            <a:endParaRPr lang="zh-CN" altLang="en-US"/>
          </a:p>
          <a:p>
            <a:r>
              <a:rPr lang="zh-CN" altLang="en-US"/>
              <a:t>from bs4 import BeautifulSoup</a:t>
            </a:r>
            <a:endParaRPr lang="zh-CN" altLang="en-US"/>
          </a:p>
          <a:p>
            <a:r>
              <a:rPr lang="zh-CN" altLang="en-US"/>
              <a:t>result=requests.get("http://www.techlabplt.com:8080/BD-PC/priceList")</a:t>
            </a:r>
            <a:endParaRPr lang="zh-CN" altLang="en-US"/>
          </a:p>
          <a:p>
            <a:r>
              <a:rPr lang="zh-CN" altLang="en-US"/>
              <a:t>soup=BeautifulSoup(result.text,'html.parser')</a:t>
            </a:r>
            <a:endParaRPr lang="zh-CN" altLang="en-US"/>
          </a:p>
          <a:p>
            <a:r>
              <a:rPr lang="zh-CN" altLang="en-US"/>
              <a:t>foodNames=soup.select('#tableBody &gt; tr &gt; td:nth-child(3)')</a:t>
            </a:r>
            <a:endParaRPr lang="zh-CN" altLang="en-US"/>
          </a:p>
          <a:p>
            <a:r>
              <a:rPr lang="zh-CN" altLang="en-US"/>
              <a:t>for foodName in foodNames:</a:t>
            </a:r>
            <a:endParaRPr lang="zh-CN" altLang="en-US"/>
          </a:p>
          <a:p>
            <a:r>
              <a:rPr lang="zh-CN" altLang="en-US"/>
              <a:t>    print(foodName.text)</a:t>
            </a:r>
            <a:endParaRPr lang="zh-CN" altLang="en-US"/>
          </a:p>
        </p:txBody>
      </p:sp>
      <p:pic>
        <p:nvPicPr>
          <p:cNvPr id="2062621671"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330" y="4605655"/>
            <a:ext cx="6094095" cy="1956435"/>
          </a:xfrm>
          <a:prstGeom prst="rect">
            <a:avLst/>
          </a:prstGeom>
        </p:spPr>
      </p:pic>
      <p:sp>
        <p:nvSpPr>
          <p:cNvPr id="8" name="标题 3"/>
          <p:cNvSpPr>
            <a:spLocks noGrp="1"/>
          </p:cNvSpPr>
          <p:nvPr/>
        </p:nvSpPr>
        <p:spPr>
          <a:xfrm>
            <a:off x="608330" y="608330"/>
            <a:ext cx="593915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a:t>
            </a:r>
            <a:r>
              <a:rPr lang="en-US" altLang="zh-CN" sz="2800" spc="150">
                <a:solidFill>
                  <a:schemeClr val="tx1">
                    <a:lumMod val="65000"/>
                    <a:lumOff val="35000"/>
                  </a:schemeClr>
                </a:solidFill>
                <a:latin typeface="+mn-lt"/>
                <a:ea typeface="+mn-ea"/>
                <a:cs typeface="+mn-cs"/>
                <a:sym typeface="+mn-ea"/>
              </a:rPr>
              <a:t>Soup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283335"/>
            <a:ext cx="4225925" cy="3048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468235" cy="829945"/>
          </a:xfrm>
          <a:prstGeom prst="rect">
            <a:avLst/>
          </a:prstGeom>
          <a:noFill/>
        </p:spPr>
        <p:txBody>
          <a:bodyPr wrap="square" rtlCol="0">
            <a:spAutoFit/>
          </a:bodyPr>
          <a:p>
            <a:r>
              <a:rPr lang="zh-CN" altLang="en-US" sz="4800" b="1"/>
              <a:t>任务</a:t>
            </a:r>
            <a:r>
              <a:rPr lang="en-US" altLang="zh-CN" sz="4800" b="1"/>
              <a:t>2.2.2    lxml </a:t>
            </a:r>
            <a:r>
              <a:rPr lang="zh-CN" altLang="en-US" sz="4800" b="1"/>
              <a:t>库的</a:t>
            </a:r>
            <a:r>
              <a:rPr lang="zh-CN" altLang="en-US" sz="4800" b="1"/>
              <a:t>使用</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82524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lxml</a:t>
            </a:r>
            <a:r>
              <a:rPr lang="zh-CN" altLang="en-US" sz="2800" spc="150">
                <a:solidFill>
                  <a:schemeClr val="tx1">
                    <a:lumMod val="65000"/>
                    <a:lumOff val="35000"/>
                  </a:schemeClr>
                </a:solidFill>
                <a:latin typeface="+mn-lt"/>
                <a:ea typeface="+mn-ea"/>
                <a:cs typeface="+mn-cs"/>
                <a:sym typeface="+mn-ea"/>
              </a:rPr>
              <a:t>库解析</a:t>
            </a:r>
            <a:r>
              <a:rPr lang="en-US" altLang="zh-CN" sz="2800" spc="150">
                <a:solidFill>
                  <a:schemeClr val="tx1">
                    <a:lumMod val="65000"/>
                    <a:lumOff val="35000"/>
                  </a:schemeClr>
                </a:solidFill>
                <a:latin typeface="+mn-lt"/>
                <a:ea typeface="+mn-ea"/>
                <a:cs typeface="+mn-cs"/>
                <a:sym typeface="+mn-ea"/>
              </a:rPr>
              <a:t>HTML</a:t>
            </a:r>
            <a:r>
              <a:rPr lang="zh-CN" altLang="en-US" sz="2800" spc="150">
                <a:solidFill>
                  <a:schemeClr val="tx1">
                    <a:lumMod val="65000"/>
                    <a:lumOff val="35000"/>
                  </a:schemeClr>
                </a:solidFill>
                <a:latin typeface="+mn-lt"/>
                <a:ea typeface="+mn-ea"/>
                <a:cs typeface="+mn-cs"/>
                <a:sym typeface="+mn-ea"/>
              </a:rPr>
              <a:t>代码</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719455" y="1235075"/>
            <a:ext cx="3428365" cy="41275"/>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08330" y="2244090"/>
            <a:ext cx="11240770" cy="2656840"/>
          </a:xfrm>
          <a:prstGeom prst="rect">
            <a:avLst/>
          </a:prstGeom>
          <a:noFill/>
        </p:spPr>
        <p:txBody>
          <a:bodyPr wrap="square" rtlCol="0">
            <a:noAutofit/>
          </a:bodyPr>
          <a:p>
            <a:pPr indent="457200">
              <a:lnSpc>
                <a:spcPct val="150000"/>
              </a:lnSpc>
            </a:pPr>
            <a:r>
              <a:rPr lang="zh-CN" altLang="en-US"/>
              <a:t>利用lxml库解析HTML代码，并且在解析HTML代码的时候，如果HTML代码不规范或者不完整，lxml解析器会自动修复或补全代码，从而提高效率。下方代码利用</a:t>
            </a:r>
            <a:r>
              <a:rPr lang="en-US" altLang="zh-CN"/>
              <a:t>lxml</a:t>
            </a:r>
            <a:r>
              <a:rPr lang="zh-CN" altLang="en-US"/>
              <a:t>库修正</a:t>
            </a:r>
            <a:r>
              <a:rPr lang="en-US" altLang="zh-CN"/>
              <a:t>HTML</a:t>
            </a:r>
            <a:r>
              <a:rPr lang="zh-CN" altLang="en-US"/>
              <a:t>代码。</a:t>
            </a:r>
            <a:endParaRPr lang="zh-CN" altLang="en-US"/>
          </a:p>
          <a:p>
            <a:pPr indent="457200">
              <a:lnSpc>
                <a:spcPct val="150000"/>
              </a:lnSpc>
            </a:pPr>
            <a:endParaRPr lang="zh-CN" altLang="en-US"/>
          </a:p>
          <a:p>
            <a:pPr indent="457200">
              <a:lnSpc>
                <a:spcPct val="150000"/>
              </a:lnSpc>
            </a:pPr>
            <a:r>
              <a:rPr lang="zh-CN" altLang="en-US"/>
              <a:t>安装</a:t>
            </a:r>
            <a:r>
              <a:rPr lang="en-US" altLang="zh-CN"/>
              <a:t> lxml </a:t>
            </a:r>
            <a:r>
              <a:rPr lang="zh-CN" altLang="en-US"/>
              <a:t>库的方法，在</a:t>
            </a:r>
            <a:r>
              <a:rPr lang="en-US" altLang="zh-CN"/>
              <a:t>Windows cmd</a:t>
            </a:r>
            <a:r>
              <a:rPr lang="zh-CN" altLang="en-US"/>
              <a:t>中输入</a:t>
            </a:r>
            <a:r>
              <a:rPr lang="en-US" altLang="zh-CN"/>
              <a:t>pip3 install lxml</a:t>
            </a:r>
            <a:r>
              <a:rPr lang="zh-CN" altLang="en-US"/>
              <a:t>。与前面安装第三方库的方法无异，lxml库中大部分的功能都位于 lxml.etree模块中，导入</a:t>
            </a:r>
            <a:r>
              <a:rPr lang="en-US" altLang="zh-CN"/>
              <a:t>lxml.etree </a:t>
            </a:r>
            <a:r>
              <a:rPr lang="zh-CN" altLang="en-US"/>
              <a:t>的常见方式</a:t>
            </a:r>
            <a:r>
              <a:rPr lang="zh-CN" altLang="en-US"/>
              <a:t>如下：</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608330" y="2552700"/>
            <a:ext cx="5508625" cy="3692525"/>
          </a:xfrm>
          <a:prstGeom prst="rect">
            <a:avLst/>
          </a:prstGeom>
          <a:solidFill>
            <a:schemeClr val="bg1">
              <a:lumMod val="85000"/>
            </a:schemeClr>
          </a:solidFill>
        </p:spPr>
        <p:txBody>
          <a:bodyPr wrap="square" rtlCol="0">
            <a:spAutoFit/>
          </a:bodyPr>
          <a:p>
            <a:r>
              <a:rPr lang="zh-CN" altLang="en-US"/>
              <a:t>from lxml import etree</a:t>
            </a:r>
            <a:r>
              <a:rPr lang="en-US" altLang="zh-CN"/>
              <a:t>   #</a:t>
            </a:r>
            <a:r>
              <a:rPr lang="zh-CN" altLang="en-US"/>
              <a:t>导入</a:t>
            </a:r>
            <a:r>
              <a:rPr lang="en-US" altLang="zh-CN"/>
              <a:t> stree </a:t>
            </a:r>
            <a:r>
              <a:rPr lang="zh-CN" altLang="en-US"/>
              <a:t>模块</a:t>
            </a:r>
            <a:endParaRPr lang="zh-CN" altLang="en-US"/>
          </a:p>
          <a:p>
            <a:r>
              <a:rPr lang="zh-CN" altLang="en-US"/>
              <a:t>text = '''</a:t>
            </a:r>
            <a:endParaRPr lang="zh-CN" altLang="en-US"/>
          </a:p>
          <a:p>
            <a:r>
              <a:rPr lang="zh-CN" altLang="en-US"/>
              <a:t>&lt;html&gt;</a:t>
            </a:r>
            <a:endParaRPr lang="zh-CN" altLang="en-US"/>
          </a:p>
          <a:p>
            <a:r>
              <a:rPr lang="zh-CN" altLang="en-US"/>
              <a:t>    &lt;div class="clearfix"&gt;</a:t>
            </a:r>
            <a:endParaRPr lang="zh-CN" altLang="en-US"/>
          </a:p>
          <a:p>
            <a:r>
              <a:rPr lang="zh-CN" altLang="en-US"/>
              <a:t>    &lt;div class="nav_com"&gt;</a:t>
            </a:r>
            <a:endParaRPr lang="zh-CN" altLang="en-US"/>
          </a:p>
          <a:p>
            <a:r>
              <a:rPr lang="zh-CN" altLang="en-US"/>
              <a:t>     &lt;ul&gt;</a:t>
            </a:r>
            <a:endParaRPr lang="zh-CN" altLang="en-US"/>
          </a:p>
          <a:p>
            <a:r>
              <a:rPr lang="zh-CN" altLang="en-US"/>
              <a:t>       &lt;li class="active"&gt;</a:t>
            </a:r>
            <a:endParaRPr lang="zh-CN" altLang="en-US"/>
          </a:p>
          <a:p>
            <a:r>
              <a:rPr lang="zh-CN" altLang="en-US"/>
              <a:t>&lt;a href="/" rel="external nofollow" &gt;推荐&lt;/a&gt;</a:t>
            </a:r>
            <a:endParaRPr lang="zh-CN" altLang="en-US"/>
          </a:p>
          <a:p>
            <a:r>
              <a:rPr lang="zh-CN" altLang="en-US"/>
              <a:t>&lt;/li&gt;</a:t>
            </a:r>
            <a:endParaRPr lang="zh-CN" altLang="en-US"/>
          </a:p>
          <a:p>
            <a:r>
              <a:rPr lang="zh-CN" altLang="en-US"/>
              <a:t>      &lt;li class=""&gt;</a:t>
            </a:r>
            <a:endParaRPr lang="zh-CN" altLang="en-US"/>
          </a:p>
          <a:p>
            <a:r>
              <a:rPr lang="zh-CN" altLang="en-US"/>
              <a:t>&lt;a href="/nav/python" rel="external nofollow" &gt;Python&lt;/a&gt;</a:t>
            </a:r>
            <a:endParaRPr lang="zh-CN" altLang="en-US"/>
          </a:p>
          <a:p>
            <a:endParaRPr lang="zh-CN" altLang="en-US"/>
          </a:p>
        </p:txBody>
      </p:sp>
      <p:sp>
        <p:nvSpPr>
          <p:cNvPr id="2" name="文本框 1"/>
          <p:cNvSpPr txBox="1"/>
          <p:nvPr/>
        </p:nvSpPr>
        <p:spPr>
          <a:xfrm>
            <a:off x="547370" y="1659255"/>
            <a:ext cx="10301605" cy="645160"/>
          </a:xfrm>
          <a:prstGeom prst="rect">
            <a:avLst/>
          </a:prstGeom>
          <a:noFill/>
        </p:spPr>
        <p:txBody>
          <a:bodyPr wrap="square" rtlCol="0" anchor="t">
            <a:spAutoFit/>
          </a:bodyPr>
          <a:p>
            <a:pPr indent="457200"/>
            <a:r>
              <a:rPr lang="zh-CN" altLang="en-US"/>
              <a:t>利用lxml库解析HTML代码，并且在解析HTML代码的时候，如果HTML代码不规范或者不完整，lxml解析器会自动修复或补全代码，从而提高效率。</a:t>
            </a:r>
            <a:endParaRPr lang="zh-CN" altLang="en-US"/>
          </a:p>
        </p:txBody>
      </p:sp>
      <p:sp>
        <p:nvSpPr>
          <p:cNvPr id="4" name="标题 3"/>
          <p:cNvSpPr>
            <a:spLocks noGrp="1"/>
          </p:cNvSpPr>
          <p:nvPr/>
        </p:nvSpPr>
        <p:spPr>
          <a:xfrm>
            <a:off x="608330" y="608330"/>
            <a:ext cx="382524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lxml</a:t>
            </a:r>
            <a:r>
              <a:rPr lang="zh-CN" altLang="en-US" sz="2800" spc="150">
                <a:solidFill>
                  <a:schemeClr val="tx1">
                    <a:lumMod val="65000"/>
                    <a:lumOff val="35000"/>
                  </a:schemeClr>
                </a:solidFill>
                <a:latin typeface="+mn-lt"/>
                <a:ea typeface="+mn-ea"/>
                <a:cs typeface="+mn-cs"/>
                <a:sym typeface="+mn-ea"/>
              </a:rPr>
              <a:t>库解析</a:t>
            </a:r>
            <a:r>
              <a:rPr lang="en-US" altLang="zh-CN" sz="2800" spc="150">
                <a:solidFill>
                  <a:schemeClr val="tx1">
                    <a:lumMod val="65000"/>
                    <a:lumOff val="35000"/>
                  </a:schemeClr>
                </a:solidFill>
                <a:latin typeface="+mn-lt"/>
                <a:ea typeface="+mn-ea"/>
                <a:cs typeface="+mn-cs"/>
                <a:sym typeface="+mn-ea"/>
              </a:rPr>
              <a:t>HTML</a:t>
            </a:r>
            <a:r>
              <a:rPr lang="zh-CN" altLang="en-US" sz="2800" spc="150">
                <a:solidFill>
                  <a:schemeClr val="tx1">
                    <a:lumMod val="65000"/>
                    <a:lumOff val="35000"/>
                  </a:schemeClr>
                </a:solidFill>
                <a:latin typeface="+mn-lt"/>
                <a:ea typeface="+mn-ea"/>
                <a:cs typeface="+mn-cs"/>
                <a:sym typeface="+mn-ea"/>
              </a:rPr>
              <a:t>代码</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719455" y="1235075"/>
            <a:ext cx="3428365" cy="412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58013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lxml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pic>
        <p:nvPicPr>
          <p:cNvPr id="9224990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9855" y="3185160"/>
            <a:ext cx="5462270" cy="2912745"/>
          </a:xfrm>
          <a:prstGeom prst="rect">
            <a:avLst/>
          </a:prstGeom>
        </p:spPr>
      </p:pic>
      <p:sp>
        <p:nvSpPr>
          <p:cNvPr id="7" name="文本框 6"/>
          <p:cNvSpPr txBox="1"/>
          <p:nvPr/>
        </p:nvSpPr>
        <p:spPr>
          <a:xfrm>
            <a:off x="6459855" y="2691765"/>
            <a:ext cx="2480310" cy="368300"/>
          </a:xfrm>
          <a:prstGeom prst="rect">
            <a:avLst/>
          </a:prstGeom>
          <a:noFill/>
        </p:spPr>
        <p:txBody>
          <a:bodyPr wrap="square" rtlCol="0">
            <a:spAutoFit/>
          </a:bodyPr>
          <a:p>
            <a:r>
              <a:rPr lang="zh-CN" altLang="en-US"/>
              <a:t>运行结果如下</a:t>
            </a:r>
            <a:r>
              <a:rPr lang="en-US" altLang="zh-CN"/>
              <a:t>:</a:t>
            </a:r>
            <a:endParaRPr lang="en-US" altLang="zh-CN"/>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10" name="文本框 9"/>
          <p:cNvSpPr txBox="1"/>
          <p:nvPr/>
        </p:nvSpPr>
        <p:spPr>
          <a:xfrm>
            <a:off x="608330" y="1705610"/>
            <a:ext cx="5614035" cy="4609465"/>
          </a:xfrm>
          <a:prstGeom prst="rect">
            <a:avLst/>
          </a:prstGeom>
          <a:solidFill>
            <a:schemeClr val="bg1">
              <a:lumMod val="85000"/>
            </a:schemeClr>
          </a:solidFill>
        </p:spPr>
        <p:txBody>
          <a:bodyPr wrap="square" rtlCol="0">
            <a:noAutofit/>
          </a:bodyPr>
          <a:p>
            <a:r>
              <a:rPr lang="zh-CN" altLang="en-US">
                <a:sym typeface="+mn-ea"/>
              </a:rPr>
              <a:t>&lt;/li&gt;</a:t>
            </a:r>
            <a:endParaRPr lang="zh-CN" altLang="en-US"/>
          </a:p>
          <a:p>
            <a:r>
              <a:rPr lang="zh-CN" altLang="en-US">
                <a:sym typeface="+mn-ea"/>
              </a:rPr>
              <a:t>      &lt;li class=""&gt;</a:t>
            </a:r>
            <a:endParaRPr lang="zh-CN" altLang="en-US"/>
          </a:p>
          <a:p>
            <a:r>
              <a:rPr lang="zh-CN" altLang="en-US">
                <a:sym typeface="+mn-ea"/>
              </a:rPr>
              <a:t>&lt;a href="/nav/java" rel="external nofollow" &gt;Java&lt;/a&gt;</a:t>
            </a:r>
            <a:endParaRPr lang="zh-CN" altLang="en-US">
              <a:sym typeface="+mn-ea"/>
            </a:endParaRPr>
          </a:p>
          <a:p>
            <a:r>
              <a:rPr lang="zh-CN" altLang="en-US">
                <a:sym typeface="+mn-ea"/>
              </a:rPr>
              <a:t>&lt;/li&gt;</a:t>
            </a:r>
            <a:r>
              <a:rPr lang="zh-CN" altLang="en-US"/>
              <a:t> </a:t>
            </a:r>
            <a:endParaRPr lang="zh-CN" altLang="en-US"/>
          </a:p>
          <a:p>
            <a:r>
              <a:rPr lang="zh-CN" altLang="en-US"/>
              <a:t>&lt;/ul&gt;</a:t>
            </a:r>
            <a:endParaRPr lang="zh-CN" altLang="en-US"/>
          </a:p>
          <a:p>
            <a:r>
              <a:rPr lang="zh-CN" altLang="en-US"/>
              <a:t>    &lt;/div&gt;</a:t>
            </a:r>
            <a:endParaRPr lang="zh-CN" altLang="en-US"/>
          </a:p>
          <a:p>
            <a:r>
              <a:rPr lang="zh-CN" altLang="en-US"/>
              <a:t>    &lt;/div&gt;</a:t>
            </a:r>
            <a:endParaRPr lang="zh-CN" altLang="en-US"/>
          </a:p>
          <a:p>
            <a:r>
              <a:rPr lang="zh-CN" altLang="en-US"/>
              <a:t>&lt;/html&gt;&gt;</a:t>
            </a:r>
            <a:endParaRPr lang="zh-CN" altLang="en-US"/>
          </a:p>
          <a:p>
            <a:r>
              <a:rPr lang="zh-CN" altLang="en-US"/>
              <a:t>&lt;/html&gt;&gt;</a:t>
            </a:r>
            <a:endParaRPr lang="zh-CN" altLang="en-US"/>
          </a:p>
          <a:p>
            <a:r>
              <a:rPr lang="zh-CN" altLang="en-US"/>
              <a:t>'''</a:t>
            </a:r>
            <a:endParaRPr lang="zh-CN" altLang="en-US"/>
          </a:p>
          <a:p>
            <a:r>
              <a:rPr lang="zh-CN" altLang="en-US"/>
              <a:t>html = etree.HTML (text)    # 将字符串解析为html文档</a:t>
            </a:r>
            <a:endParaRPr lang="zh-CN" altLang="en-US"/>
          </a:p>
          <a:p>
            <a:r>
              <a:rPr lang="zh-CN" altLang="en-US"/>
              <a:t># print(html)</a:t>
            </a:r>
            <a:endParaRPr lang="zh-CN" altLang="en-US"/>
          </a:p>
          <a:p>
            <a:r>
              <a:rPr lang="zh-CN" altLang="en-US"/>
              <a:t># 将字符串序列化为html</a:t>
            </a:r>
            <a:endParaRPr lang="zh-CN" altLang="en-US"/>
          </a:p>
          <a:p>
            <a:r>
              <a:rPr lang="zh-CN" altLang="en-US"/>
              <a:t>result = etree.tostring (html,encoding='utf-8').decode ('utf-8')</a:t>
            </a:r>
            <a:endParaRPr lang="zh-CN" altLang="en-US"/>
          </a:p>
          <a:p>
            <a:r>
              <a:rPr lang="zh-CN" altLang="en-US"/>
              <a:t>print (result)</a:t>
            </a:r>
            <a:endParaRPr lang="zh-CN" altLang="en-US"/>
          </a:p>
        </p:txBody>
      </p:sp>
      <p:cxnSp>
        <p:nvCxnSpPr>
          <p:cNvPr id="3" name="直接连接符 2"/>
          <p:cNvCxnSpPr/>
          <p:nvPr/>
        </p:nvCxnSpPr>
        <p:spPr>
          <a:xfrm flipV="1">
            <a:off x="699135" y="1219835"/>
            <a:ext cx="2440305" cy="2159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45000"/>
          </a:blip>
          <a:stretch>
            <a:fillRect/>
          </a:stretch>
        </a:blipFill>
        <a:effectLst/>
      </p:bgPr>
    </p:bg>
    <p:spTree>
      <p:nvGrpSpPr>
        <p:cNvPr id="1" name=""/>
        <p:cNvGrpSpPr/>
        <p:nvPr/>
      </p:nvGrpSpPr>
      <p:grpSpPr/>
      <p:sp>
        <p:nvSpPr>
          <p:cNvPr id="2" name="椭圆 1"/>
          <p:cNvSpPr/>
          <p:nvPr/>
        </p:nvSpPr>
        <p:spPr>
          <a:xfrm>
            <a:off x="8877300" y="1746250"/>
            <a:ext cx="3027045" cy="2981960"/>
          </a:xfrm>
          <a:prstGeom prst="ellipse">
            <a:avLst/>
          </a:prstGeom>
          <a:blipFill rotWithShape="1">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文本框 6"/>
          <p:cNvSpPr txBox="1"/>
          <p:nvPr/>
        </p:nvSpPr>
        <p:spPr>
          <a:xfrm>
            <a:off x="608330" y="1746250"/>
            <a:ext cx="5569585" cy="368300"/>
          </a:xfrm>
          <a:prstGeom prst="rect">
            <a:avLst/>
          </a:prstGeom>
          <a:noFill/>
        </p:spPr>
        <p:txBody>
          <a:bodyPr wrap="square" rtlCol="0">
            <a:spAutoFit/>
          </a:bodyPr>
          <a:p>
            <a:r>
              <a:rPr lang="zh-CN" altLang="en-US"/>
              <a:t>使用</a:t>
            </a:r>
            <a:r>
              <a:rPr lang="en-US" altLang="zh-CN"/>
              <a:t> lxml </a:t>
            </a:r>
            <a:r>
              <a:rPr lang="zh-CN" altLang="en-US"/>
              <a:t>库解析</a:t>
            </a:r>
            <a:r>
              <a:rPr lang="en-US" altLang="zh-CN"/>
              <a:t>HTML</a:t>
            </a:r>
            <a:r>
              <a:rPr lang="zh-CN" altLang="en-US"/>
              <a:t>文件：</a:t>
            </a:r>
            <a:endParaRPr lang="zh-CN" altLang="en-US"/>
          </a:p>
        </p:txBody>
      </p:sp>
      <p:sp>
        <p:nvSpPr>
          <p:cNvPr id="8" name="文本框 7"/>
          <p:cNvSpPr txBox="1"/>
          <p:nvPr/>
        </p:nvSpPr>
        <p:spPr>
          <a:xfrm>
            <a:off x="608330" y="2201545"/>
            <a:ext cx="8049895" cy="2084070"/>
          </a:xfrm>
          <a:prstGeom prst="rect">
            <a:avLst/>
          </a:prstGeom>
          <a:solidFill>
            <a:schemeClr val="bg1">
              <a:lumMod val="85000"/>
            </a:schemeClr>
          </a:solidFill>
        </p:spPr>
        <p:txBody>
          <a:bodyPr wrap="square" rtlCol="0">
            <a:spAutoFit/>
          </a:bodyPr>
          <a:p>
            <a:pPr>
              <a:lnSpc>
                <a:spcPct val="120000"/>
              </a:lnSpc>
            </a:pPr>
            <a:r>
              <a:rPr lang="zh-CN" altLang="en-US"/>
              <a:t>import requests</a:t>
            </a:r>
            <a:endParaRPr lang="zh-CN" altLang="en-US"/>
          </a:p>
          <a:p>
            <a:pPr>
              <a:lnSpc>
                <a:spcPct val="120000"/>
              </a:lnSpc>
            </a:pPr>
            <a:r>
              <a:rPr lang="zh-CN" altLang="en-US"/>
              <a:t>from lxml import etree</a:t>
            </a:r>
            <a:endParaRPr lang="zh-CN" altLang="en-US"/>
          </a:p>
          <a:p>
            <a:pPr>
              <a:lnSpc>
                <a:spcPct val="120000"/>
              </a:lnSpc>
            </a:pPr>
            <a:r>
              <a:rPr lang="zh-CN" altLang="en-US"/>
              <a:t>res=requests.get("http://www.techlabplt.com:8080/BD-PC/priceList")</a:t>
            </a:r>
            <a:endParaRPr lang="zh-CN" altLang="en-US"/>
          </a:p>
          <a:p>
            <a:pPr>
              <a:lnSpc>
                <a:spcPct val="120000"/>
              </a:lnSpc>
            </a:pPr>
            <a:r>
              <a:rPr lang="zh-CN" altLang="en-US"/>
              <a:t>html=etree.HTML(res.text)</a:t>
            </a:r>
            <a:endParaRPr lang="zh-CN" altLang="en-US"/>
          </a:p>
          <a:p>
            <a:pPr>
              <a:lnSpc>
                <a:spcPct val="120000"/>
              </a:lnSpc>
            </a:pPr>
            <a:r>
              <a:rPr lang="zh-CN" altLang="en-US"/>
              <a:t>result=etree.tostring(html,encoding = 'utf-8').decode('utf-8')</a:t>
            </a:r>
            <a:endParaRPr lang="zh-CN" altLang="en-US"/>
          </a:p>
          <a:p>
            <a:pPr>
              <a:lnSpc>
                <a:spcPct val="120000"/>
              </a:lnSpc>
            </a:pPr>
            <a:r>
              <a:rPr lang="zh-CN" altLang="en-US"/>
              <a:t>print(result)</a:t>
            </a:r>
            <a:endParaRPr lang="zh-CN" altLang="en-US"/>
          </a:p>
        </p:txBody>
      </p:sp>
      <p:pic>
        <p:nvPicPr>
          <p:cNvPr id="1691002364"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695" y="4610735"/>
            <a:ext cx="8050530" cy="1430020"/>
          </a:xfrm>
          <a:prstGeom prst="rect">
            <a:avLst/>
          </a:prstGeom>
        </p:spPr>
      </p:pic>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4" name="标题 3"/>
          <p:cNvSpPr>
            <a:spLocks noGrp="1"/>
          </p:cNvSpPr>
          <p:nvPr/>
        </p:nvSpPr>
        <p:spPr>
          <a:xfrm>
            <a:off x="608330" y="608330"/>
            <a:ext cx="358013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lxml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219835"/>
            <a:ext cx="2440305" cy="2159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89318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读取本地</a:t>
            </a:r>
            <a:r>
              <a:rPr lang="en-US" altLang="zh-CN" sz="2800" spc="150">
                <a:solidFill>
                  <a:schemeClr val="tx1">
                    <a:lumMod val="65000"/>
                    <a:lumOff val="35000"/>
                  </a:schemeClr>
                </a:solidFill>
                <a:latin typeface="+mn-lt"/>
                <a:ea typeface="+mn-ea"/>
                <a:cs typeface="+mn-cs"/>
                <a:sym typeface="+mn-ea"/>
              </a:rPr>
              <a:t>HTML</a:t>
            </a:r>
            <a:r>
              <a:rPr lang="zh-CN" altLang="en-US" sz="2800" spc="150">
                <a:solidFill>
                  <a:schemeClr val="tx1">
                    <a:lumMod val="65000"/>
                    <a:lumOff val="35000"/>
                  </a:schemeClr>
                </a:solidFill>
                <a:latin typeface="+mn-lt"/>
                <a:ea typeface="+mn-ea"/>
                <a:cs typeface="+mn-cs"/>
                <a:sym typeface="+mn-ea"/>
              </a:rPr>
              <a:t>文件</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739775" y="1238250"/>
            <a:ext cx="3210560" cy="4445"/>
          </a:xfrm>
          <a:prstGeom prst="line">
            <a:avLst/>
          </a:prstGeom>
          <a:ln w="19050"/>
        </p:spPr>
        <p:style>
          <a:lnRef idx="1">
            <a:schemeClr val="dk1"/>
          </a:lnRef>
          <a:fillRef idx="0">
            <a:schemeClr val="dk1"/>
          </a:fillRef>
          <a:effectRef idx="0">
            <a:schemeClr val="dk1"/>
          </a:effectRef>
          <a:fontRef idx="minor">
            <a:schemeClr val="tx1"/>
          </a:fontRef>
        </p:style>
      </p:cxnSp>
      <p:sp>
        <p:nvSpPr>
          <p:cNvPr id="4" name="文本框 3"/>
          <p:cNvSpPr txBox="1"/>
          <p:nvPr/>
        </p:nvSpPr>
        <p:spPr>
          <a:xfrm>
            <a:off x="608330" y="1845310"/>
            <a:ext cx="11241405" cy="922020"/>
          </a:xfrm>
          <a:prstGeom prst="rect">
            <a:avLst/>
          </a:prstGeom>
          <a:noFill/>
        </p:spPr>
        <p:txBody>
          <a:bodyPr wrap="square" rtlCol="0" anchor="t">
            <a:spAutoFit/>
          </a:bodyPr>
          <a:p>
            <a:pPr indent="457200"/>
            <a:r>
              <a:rPr lang="zh-CN" altLang="en-US"/>
              <a:t>对于本地HTML文件，可以调用Parse()函数直接解析。在调用函数时，如果没有提供解析器，那么就使用默认的解析器。例如，根据网站（http://www.techlabplt.com:8080/BD-PC/static.html）源码在本地创建Demo.html，然后通过下面的代码读取：</a:t>
            </a:r>
            <a:endParaRPr lang="zh-CN" altLang="en-US"/>
          </a:p>
        </p:txBody>
      </p:sp>
      <p:sp>
        <p:nvSpPr>
          <p:cNvPr id="7" name="文本框 6"/>
          <p:cNvSpPr txBox="1"/>
          <p:nvPr/>
        </p:nvSpPr>
        <p:spPr>
          <a:xfrm>
            <a:off x="607695" y="2838450"/>
            <a:ext cx="6096000" cy="1198880"/>
          </a:xfrm>
          <a:prstGeom prst="rect">
            <a:avLst/>
          </a:prstGeom>
          <a:solidFill>
            <a:srgbClr val="D9D9D9"/>
          </a:solidFill>
        </p:spPr>
        <p:txBody>
          <a:bodyPr wrap="square" rtlCol="0" anchor="t">
            <a:spAutoFit/>
          </a:bodyPr>
          <a:p>
            <a:r>
              <a:rPr lang="zh-CN" altLang="en-US"/>
              <a:t>from lxml import etree</a:t>
            </a:r>
            <a:endParaRPr lang="zh-CN" altLang="en-US"/>
          </a:p>
          <a:p>
            <a:r>
              <a:rPr lang="zh-CN" altLang="en-US"/>
              <a:t>html=etree.parse('demo.html')</a:t>
            </a:r>
            <a:endParaRPr lang="zh-CN" altLang="en-US"/>
          </a:p>
          <a:p>
            <a:r>
              <a:rPr lang="zh-CN" altLang="en-US"/>
              <a:t>result=etree.tostring(html,pretty_print = True)</a:t>
            </a:r>
            <a:endParaRPr lang="zh-CN" altLang="en-US"/>
          </a:p>
          <a:p>
            <a:r>
              <a:rPr lang="zh-CN" altLang="en-US"/>
              <a:t>print(result)</a:t>
            </a:r>
            <a:endParaRPr lang="zh-CN" altLang="en-US"/>
          </a:p>
        </p:txBody>
      </p:sp>
      <p:sp>
        <p:nvSpPr>
          <p:cNvPr id="8" name="文本框 7"/>
          <p:cNvSpPr txBox="1"/>
          <p:nvPr/>
        </p:nvSpPr>
        <p:spPr>
          <a:xfrm>
            <a:off x="607695" y="4218305"/>
            <a:ext cx="11241405" cy="645160"/>
          </a:xfrm>
          <a:prstGeom prst="rect">
            <a:avLst/>
          </a:prstGeom>
          <a:noFill/>
        </p:spPr>
        <p:txBody>
          <a:bodyPr wrap="square" rtlCol="0" anchor="t">
            <a:spAutoFit/>
          </a:bodyPr>
          <a:p>
            <a:pPr indent="457200"/>
            <a:r>
              <a:rPr lang="zh-CN" altLang="en-US"/>
              <a:t>若出现“lxml.etree.XMLSyntaxError”信息的报错，原因可能是HTML文件里的格式不规范，解决的方法是创建解析器：</a:t>
            </a:r>
            <a:endParaRPr lang="zh-CN" altLang="en-US"/>
          </a:p>
        </p:txBody>
      </p:sp>
      <p:sp>
        <p:nvSpPr>
          <p:cNvPr id="12" name="文本框 11"/>
          <p:cNvSpPr txBox="1"/>
          <p:nvPr/>
        </p:nvSpPr>
        <p:spPr>
          <a:xfrm>
            <a:off x="607695" y="4941570"/>
            <a:ext cx="6096000" cy="368300"/>
          </a:xfrm>
          <a:prstGeom prst="rect">
            <a:avLst/>
          </a:prstGeom>
          <a:solidFill>
            <a:srgbClr val="D9D9D9"/>
          </a:solidFill>
        </p:spPr>
        <p:txBody>
          <a:bodyPr wrap="square" rtlCol="0" anchor="t">
            <a:spAutoFit/>
          </a:bodyPr>
          <a:p>
            <a:r>
              <a:rPr lang="zh-CN" altLang="en-US"/>
              <a:t>parser=etree.HTMLParser(encoding='utf-8')</a:t>
            </a:r>
            <a:endParaRPr lang="zh-CN" altLang="en-US"/>
          </a:p>
        </p:txBody>
      </p:sp>
      <p:sp>
        <p:nvSpPr>
          <p:cNvPr id="13" name="文本框 12"/>
          <p:cNvSpPr txBox="1"/>
          <p:nvPr/>
        </p:nvSpPr>
        <p:spPr>
          <a:xfrm>
            <a:off x="607695" y="5500370"/>
            <a:ext cx="6096000" cy="368300"/>
          </a:xfrm>
          <a:prstGeom prst="rect">
            <a:avLst/>
          </a:prstGeom>
          <a:noFill/>
        </p:spPr>
        <p:txBody>
          <a:bodyPr wrap="square" rtlCol="0" anchor="t">
            <a:spAutoFit/>
          </a:bodyPr>
          <a:p>
            <a:r>
              <a:rPr lang="zh-CN" altLang="en-US"/>
              <a:t>在调用Parse函数时指定解析器。</a:t>
            </a:r>
            <a:endParaRPr lang="zh-CN" altLang="en-US"/>
          </a:p>
        </p:txBody>
      </p:sp>
      <p:sp>
        <p:nvSpPr>
          <p:cNvPr id="15" name="文本框 14"/>
          <p:cNvSpPr txBox="1"/>
          <p:nvPr/>
        </p:nvSpPr>
        <p:spPr>
          <a:xfrm>
            <a:off x="607695" y="5946140"/>
            <a:ext cx="6096000" cy="368300"/>
          </a:xfrm>
          <a:prstGeom prst="rect">
            <a:avLst/>
          </a:prstGeom>
          <a:solidFill>
            <a:srgbClr val="D9D9D9"/>
          </a:solidFill>
        </p:spPr>
        <p:txBody>
          <a:bodyPr wrap="square" rtlCol="0" anchor="t">
            <a:spAutoFit/>
          </a:bodyPr>
          <a:p>
            <a:r>
              <a:rPr lang="zh-CN" altLang="en-US"/>
              <a:t>html=etree.parse('demo.html',parser=parser)</a:t>
            </a: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155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节点</a:t>
            </a:r>
            <a:r>
              <a:rPr lang="zh-CN" altLang="en-US" sz="2800" spc="150">
                <a:solidFill>
                  <a:schemeClr val="tx1">
                    <a:lumMod val="65000"/>
                    <a:lumOff val="35000"/>
                  </a:schemeClr>
                </a:solidFill>
                <a:latin typeface="+mn-lt"/>
                <a:ea typeface="+mn-ea"/>
                <a:cs typeface="+mn-cs"/>
                <a:sym typeface="+mn-ea"/>
              </a:rPr>
              <a:t>树</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9" name="文本框 8"/>
          <p:cNvSpPr txBox="1"/>
          <p:nvPr/>
        </p:nvSpPr>
        <p:spPr>
          <a:xfrm>
            <a:off x="678815" y="1470660"/>
            <a:ext cx="11304905" cy="922020"/>
          </a:xfrm>
          <a:prstGeom prst="rect">
            <a:avLst/>
          </a:prstGeom>
          <a:noFill/>
        </p:spPr>
        <p:txBody>
          <a:bodyPr wrap="square" rtlCol="0">
            <a:spAutoFit/>
          </a:bodyPr>
          <a:p>
            <a:pPr indent="457200"/>
            <a:r>
              <a:rPr lang="en-US" altLang="zh-CN"/>
              <a:t>XPath </a:t>
            </a:r>
            <a:r>
              <a:rPr lang="zh-CN" altLang="en-US"/>
              <a:t>语法：XPath是一门在 XML 文档中查找信息的语言，可以用于在XML文档中通过元素和属性进行导航，同样也支持HTML文档，并且解析效率比较高。</a:t>
            </a:r>
            <a:endParaRPr lang="zh-CN" altLang="en-US"/>
          </a:p>
          <a:p>
            <a:pPr indent="457200"/>
            <a:r>
              <a:rPr lang="en-US" altLang="zh-CN"/>
              <a:t>下面以XML文档为例，来理解节点关系，对应的节点树如下图所示：</a:t>
            </a:r>
            <a:endParaRPr lang="en-US" altLang="zh-CN"/>
          </a:p>
        </p:txBody>
      </p:sp>
      <p:sp>
        <p:nvSpPr>
          <p:cNvPr id="10" name="文本框 9"/>
          <p:cNvSpPr txBox="1"/>
          <p:nvPr/>
        </p:nvSpPr>
        <p:spPr>
          <a:xfrm>
            <a:off x="825500" y="2549525"/>
            <a:ext cx="4386580" cy="2306955"/>
          </a:xfrm>
          <a:prstGeom prst="rect">
            <a:avLst/>
          </a:prstGeom>
          <a:solidFill>
            <a:schemeClr val="bg1">
              <a:lumMod val="85000"/>
            </a:schemeClr>
          </a:solidFill>
        </p:spPr>
        <p:txBody>
          <a:bodyPr wrap="square" rtlCol="0">
            <a:spAutoFit/>
          </a:bodyPr>
          <a:p>
            <a:r>
              <a:rPr lang="zh-CN" altLang="en-US"/>
              <a:t>&lt;user_database&gt;</a:t>
            </a:r>
            <a:endParaRPr lang="zh-CN" altLang="en-US"/>
          </a:p>
          <a:p>
            <a:r>
              <a:rPr lang="zh-CN" altLang="en-US"/>
              <a:t>&lt;user&gt;</a:t>
            </a:r>
            <a:endParaRPr lang="zh-CN" altLang="en-US"/>
          </a:p>
          <a:p>
            <a:r>
              <a:rPr lang="zh-CN" altLang="en-US"/>
              <a:t>     &lt;name&gt;xiao ming&lt;/name&gt;</a:t>
            </a:r>
            <a:endParaRPr lang="zh-CN" altLang="en-US"/>
          </a:p>
          <a:p>
            <a:r>
              <a:rPr lang="zh-CN" altLang="en-US"/>
              <a:t>     &lt;sex&gt;Female&lt;/sex&gt;</a:t>
            </a:r>
            <a:endParaRPr lang="zh-CN" altLang="en-US"/>
          </a:p>
          <a:p>
            <a:r>
              <a:rPr lang="zh-CN" altLang="en-US"/>
              <a:t>     &lt;id&gt;34&lt;/id&gt;</a:t>
            </a:r>
            <a:endParaRPr lang="zh-CN" altLang="en-US"/>
          </a:p>
          <a:p>
            <a:r>
              <a:rPr lang="zh-CN" altLang="en-US"/>
              <a:t>     &lt;goal&gt;89&lt;/goal&gt;</a:t>
            </a:r>
            <a:endParaRPr lang="zh-CN" altLang="en-US"/>
          </a:p>
          <a:p>
            <a:r>
              <a:rPr lang="zh-CN" altLang="en-US"/>
              <a:t>&lt;/user&gt;</a:t>
            </a:r>
            <a:endParaRPr lang="zh-CN" altLang="en-US"/>
          </a:p>
          <a:p>
            <a:r>
              <a:rPr lang="zh-CN" altLang="en-US"/>
              <a:t>&lt;/user_database&gt;</a:t>
            </a:r>
            <a:endParaRPr lang="zh-CN" altLang="en-US"/>
          </a:p>
        </p:txBody>
      </p:sp>
      <p:pic>
        <p:nvPicPr>
          <p:cNvPr id="264" name="图片 1"/>
          <p:cNvPicPr>
            <a:picLocks noChangeAspect="1"/>
          </p:cNvPicPr>
          <p:nvPr/>
        </p:nvPicPr>
        <p:blipFill>
          <a:blip r:embed="rId2"/>
          <a:stretch>
            <a:fillRect/>
          </a:stretch>
        </p:blipFill>
        <p:spPr>
          <a:xfrm>
            <a:off x="5928360" y="3453765"/>
            <a:ext cx="4794250" cy="2312670"/>
          </a:xfrm>
          <a:prstGeom prst="rect">
            <a:avLst/>
          </a:prstGeom>
          <a:noFill/>
          <a:ln>
            <a:noFill/>
          </a:ln>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20000">
            <a:off x="5273040" y="2729230"/>
            <a:ext cx="872490" cy="872490"/>
          </a:xfrm>
          <a:prstGeom prst="rect">
            <a:avLst/>
          </a:prstGeom>
        </p:spPr>
      </p:pic>
      <p:cxnSp>
        <p:nvCxnSpPr>
          <p:cNvPr id="3" name="直接连接符 2"/>
          <p:cNvCxnSpPr/>
          <p:nvPr/>
        </p:nvCxnSpPr>
        <p:spPr>
          <a:xfrm>
            <a:off x="739775" y="1242695"/>
            <a:ext cx="1109980" cy="4445"/>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5928360" y="5946140"/>
            <a:ext cx="5506720" cy="368300"/>
          </a:xfrm>
          <a:prstGeom prst="rect">
            <a:avLst/>
          </a:prstGeom>
          <a:noFill/>
        </p:spPr>
        <p:txBody>
          <a:bodyPr wrap="square" rtlCol="0">
            <a:spAutoFit/>
          </a:bodyPr>
          <a:p>
            <a:r>
              <a:rPr lang="zh-CN" altLang="en-US"/>
              <a:t>父节点、子节点、同胞节点、先辈节点、后代</a:t>
            </a:r>
            <a:r>
              <a:rPr lang="zh-CN" altLang="en-US"/>
              <a:t>节点</a:t>
            </a: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9883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685165" y="1238250"/>
            <a:ext cx="1548130" cy="13335"/>
          </a:xfrm>
          <a:prstGeom prst="line">
            <a:avLst/>
          </a:prstGeom>
          <a:ln w="19050"/>
        </p:spPr>
        <p:style>
          <a:lnRef idx="1">
            <a:schemeClr val="dk1"/>
          </a:lnRef>
          <a:fillRef idx="0">
            <a:schemeClr val="dk1"/>
          </a:fillRef>
          <a:effectRef idx="0">
            <a:schemeClr val="dk1"/>
          </a:effectRef>
          <a:fontRef idx="minor">
            <a:schemeClr val="tx1"/>
          </a:fontRef>
        </p:style>
      </p:cxnSp>
      <p:sp>
        <p:nvSpPr>
          <p:cNvPr id="2" name="标题 3"/>
          <p:cNvSpPr>
            <a:spLocks noGrp="1"/>
          </p:cNvSpPr>
          <p:nvPr/>
        </p:nvSpPr>
        <p:spPr>
          <a:xfrm>
            <a:off x="608330" y="608330"/>
            <a:ext cx="413956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数据</a:t>
            </a:r>
            <a:r>
              <a:rPr lang="zh-CN" altLang="en-US" sz="2800" spc="150">
                <a:solidFill>
                  <a:schemeClr val="tx1">
                    <a:lumMod val="65000"/>
                    <a:lumOff val="35000"/>
                  </a:schemeClr>
                </a:solidFill>
                <a:latin typeface="+mn-lt"/>
                <a:ea typeface="+mn-ea"/>
                <a:cs typeface="+mn-cs"/>
                <a:sym typeface="+mn-ea"/>
              </a:rPr>
              <a:t>解析</a:t>
            </a:r>
            <a:endParaRPr lang="zh-CN" altLang="en-US" sz="2800" spc="150">
              <a:solidFill>
                <a:schemeClr val="tx1">
                  <a:lumMod val="65000"/>
                  <a:lumOff val="35000"/>
                </a:schemeClr>
              </a:solidFill>
              <a:latin typeface="+mn-lt"/>
              <a:ea typeface="+mn-ea"/>
              <a:cs typeface="+mn-cs"/>
              <a:sym typeface="+mn-ea"/>
            </a:endParaRPr>
          </a:p>
        </p:txBody>
      </p:sp>
      <p:sp>
        <p:nvSpPr>
          <p:cNvPr id="4" name="文本框 3"/>
          <p:cNvSpPr txBox="1"/>
          <p:nvPr/>
        </p:nvSpPr>
        <p:spPr>
          <a:xfrm>
            <a:off x="608330" y="1993900"/>
            <a:ext cx="5209540" cy="368300"/>
          </a:xfrm>
          <a:prstGeom prst="rect">
            <a:avLst/>
          </a:prstGeom>
          <a:noFill/>
        </p:spPr>
        <p:txBody>
          <a:bodyPr wrap="square" rtlCol="0">
            <a:spAutoFit/>
          </a:bodyPr>
          <a:p>
            <a:r>
              <a:rPr lang="zh-CN" altLang="en-US" b="1"/>
              <a:t>什么是数据解析？为什么需要解析？</a:t>
            </a:r>
            <a:endParaRPr lang="zh-CN" altLang="en-US" b="1"/>
          </a:p>
        </p:txBody>
      </p:sp>
      <p:sp>
        <p:nvSpPr>
          <p:cNvPr id="7" name="文本框 6"/>
          <p:cNvSpPr txBox="1"/>
          <p:nvPr/>
        </p:nvSpPr>
        <p:spPr>
          <a:xfrm>
            <a:off x="612140" y="2580005"/>
            <a:ext cx="10968355" cy="1252855"/>
          </a:xfrm>
          <a:prstGeom prst="rect">
            <a:avLst/>
          </a:prstGeom>
          <a:noFill/>
        </p:spPr>
        <p:txBody>
          <a:bodyPr wrap="square" rtlCol="0" anchor="t">
            <a:spAutoFit/>
          </a:bodyPr>
          <a:p>
            <a:pPr indent="457200">
              <a:lnSpc>
                <a:spcPct val="140000"/>
              </a:lnSpc>
            </a:pPr>
            <a:r>
              <a:rPr lang="zh-CN" altLang="en-US"/>
              <a:t>数据解析是指从原始数据中提取有用的信息，并将其转化为可理解和可操作的形式的过程。在计算机科学领域，数据解析通常用于从结构化或非结构化的数据源中提取所需信息，以便进行数据分析、处理和使用。通俗理解数据解析就是将网站中我们所需要的内容提取出来就叫数据</a:t>
            </a:r>
            <a:r>
              <a:rPr lang="zh-CN" altLang="en-US"/>
              <a:t>解析。</a:t>
            </a:r>
            <a:endParaRPr lang="zh-CN" altLang="en-US"/>
          </a:p>
        </p:txBody>
      </p:sp>
      <p:sp>
        <p:nvSpPr>
          <p:cNvPr id="9" name="文本框 8"/>
          <p:cNvSpPr txBox="1"/>
          <p:nvPr/>
        </p:nvSpPr>
        <p:spPr>
          <a:xfrm>
            <a:off x="608330" y="3968115"/>
            <a:ext cx="11108690" cy="1337945"/>
          </a:xfrm>
          <a:prstGeom prst="rect">
            <a:avLst/>
          </a:prstGeom>
          <a:noFill/>
        </p:spPr>
        <p:txBody>
          <a:bodyPr wrap="square" rtlCol="0" anchor="t">
            <a:spAutoFit/>
          </a:bodyPr>
          <a:p>
            <a:pPr indent="457200">
              <a:lnSpc>
                <a:spcPct val="150000"/>
              </a:lnSpc>
            </a:pPr>
            <a:r>
              <a:rPr lang="zh-CN" altLang="en-US"/>
              <a:t>数据解析的过程是为了从原始数据中提取有用的信息和隐藏的模式，帮助我们更好地理解数据的内在含义和价值。总而言之，数据解析是提取有用信息和洞察力的关键步骤，能够帮助我们更好地理解和利用数据，从而带来更好的决策和业务结果。</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98716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XPATH</a:t>
            </a:r>
            <a:r>
              <a:rPr lang="zh-CN" altLang="en-US" sz="2800" spc="150">
                <a:solidFill>
                  <a:schemeClr val="tx1">
                    <a:lumMod val="65000"/>
                    <a:lumOff val="35000"/>
                  </a:schemeClr>
                </a:solidFill>
                <a:latin typeface="+mn-lt"/>
                <a:ea typeface="+mn-ea"/>
                <a:cs typeface="+mn-cs"/>
                <a:sym typeface="+mn-ea"/>
              </a:rPr>
              <a:t>常用</a:t>
            </a:r>
            <a:r>
              <a:rPr lang="zh-CN" altLang="en-US" sz="2800" spc="150">
                <a:solidFill>
                  <a:schemeClr val="tx1">
                    <a:lumMod val="65000"/>
                    <a:lumOff val="35000"/>
                  </a:schemeClr>
                </a:solidFill>
                <a:latin typeface="+mn-lt"/>
                <a:ea typeface="+mn-ea"/>
                <a:cs typeface="+mn-cs"/>
                <a:sym typeface="+mn-ea"/>
              </a:rPr>
              <a:t>表达式</a:t>
            </a:r>
            <a:endParaRPr lang="zh-CN" altLang="en-US" sz="2800" spc="150">
              <a:solidFill>
                <a:schemeClr val="tx1">
                  <a:lumMod val="65000"/>
                  <a:lumOff val="35000"/>
                </a:schemeClr>
              </a:solidFill>
              <a:latin typeface="+mn-lt"/>
              <a:ea typeface="+mn-ea"/>
              <a:cs typeface="+mn-cs"/>
              <a:sym typeface="+mn-ea"/>
            </a:endParaRPr>
          </a:p>
        </p:txBody>
      </p:sp>
      <p:graphicFrame>
        <p:nvGraphicFramePr>
          <p:cNvPr id="7" name="表格 6"/>
          <p:cNvGraphicFramePr/>
          <p:nvPr>
            <p:custDataLst>
              <p:tags r:id="rId2"/>
            </p:custDataLst>
          </p:nvPr>
        </p:nvGraphicFramePr>
        <p:xfrm>
          <a:off x="277495" y="2463800"/>
          <a:ext cx="5008880" cy="3472815"/>
        </p:xfrm>
        <a:graphic>
          <a:graphicData uri="http://schemas.openxmlformats.org/drawingml/2006/table">
            <a:tbl>
              <a:tblPr firstRow="1" bandRow="1">
                <a:tableStyleId>{5C22544A-7EE6-4342-B048-85BDC9FD1C3A}</a:tableStyleId>
              </a:tblPr>
              <a:tblGrid>
                <a:gridCol w="1112520"/>
                <a:gridCol w="3896360"/>
              </a:tblGrid>
              <a:tr h="424180">
                <a:tc>
                  <a:txBody>
                    <a:bodyPr/>
                    <a:p>
                      <a:pPr algn="ctr">
                        <a:buNone/>
                      </a:pPr>
                      <a:r>
                        <a:rPr lang="zh-CN" altLang="en-US"/>
                        <a:t>表达式</a:t>
                      </a:r>
                      <a:endParaRPr lang="zh-CN" altLang="en-US"/>
                    </a:p>
                  </a:txBody>
                  <a:tcPr/>
                </a:tc>
                <a:tc>
                  <a:txBody>
                    <a:bodyPr/>
                    <a:p>
                      <a:pPr algn="ctr">
                        <a:buNone/>
                      </a:pPr>
                      <a:r>
                        <a:rPr lang="zh-CN" altLang="en-US"/>
                        <a:t>描述</a:t>
                      </a:r>
                      <a:endParaRPr lang="zh-CN" altLang="en-US"/>
                    </a:p>
                  </a:txBody>
                  <a:tcPr/>
                </a:tc>
              </a:tr>
              <a:tr h="424180">
                <a:tc>
                  <a:txBody>
                    <a:bodyPr/>
                    <a:p>
                      <a:pPr>
                        <a:buNone/>
                      </a:pPr>
                      <a:r>
                        <a:rPr lang="zh-CN" altLang="en-US"/>
                        <a:t>nodename</a:t>
                      </a:r>
                      <a:endParaRPr lang="zh-CN" altLang="en-US"/>
                    </a:p>
                  </a:txBody>
                  <a:tcPr/>
                </a:tc>
                <a:tc>
                  <a:txBody>
                    <a:bodyPr/>
                    <a:p>
                      <a:pPr>
                        <a:buNone/>
                      </a:pPr>
                      <a:r>
                        <a:rPr lang="zh-CN" altLang="en-US"/>
                        <a:t>选取此nodename节点的所有子节点</a:t>
                      </a:r>
                      <a:endParaRPr lang="zh-CN" altLang="en-US"/>
                    </a:p>
                  </a:txBody>
                  <a:tcPr/>
                </a:tc>
              </a:tr>
              <a:tr h="424180">
                <a:tc>
                  <a:txBody>
                    <a:bodyPr/>
                    <a:p>
                      <a:pPr>
                        <a:buNone/>
                      </a:pPr>
                      <a:r>
                        <a:rPr lang="zh-CN" altLang="en-US"/>
                        <a:t>/</a:t>
                      </a:r>
                      <a:endParaRPr lang="zh-CN" altLang="en-US"/>
                    </a:p>
                  </a:txBody>
                  <a:tcPr/>
                </a:tc>
                <a:tc>
                  <a:txBody>
                    <a:bodyPr/>
                    <a:p>
                      <a:pPr>
                        <a:buNone/>
                      </a:pPr>
                      <a:r>
                        <a:rPr lang="zh-CN" altLang="en-US"/>
                        <a:t>从根节点选取子节点</a:t>
                      </a:r>
                      <a:endParaRPr lang="zh-CN" altLang="en-US"/>
                    </a:p>
                  </a:txBody>
                  <a:tcPr/>
                </a:tc>
              </a:tr>
              <a:tr h="711835">
                <a:tc>
                  <a:txBody>
                    <a:bodyPr/>
                    <a:p>
                      <a:pPr>
                        <a:buNone/>
                      </a:pPr>
                      <a:r>
                        <a:rPr lang="zh-CN" altLang="en-US"/>
                        <a:t>//</a:t>
                      </a:r>
                      <a:endParaRPr lang="zh-CN" altLang="en-US"/>
                    </a:p>
                  </a:txBody>
                  <a:tcPr/>
                </a:tc>
                <a:tc>
                  <a:txBody>
                    <a:bodyPr/>
                    <a:p>
                      <a:pPr>
                        <a:buNone/>
                      </a:pPr>
                      <a:r>
                        <a:rPr lang="zh-CN" altLang="en-US"/>
                        <a:t>从匹配选择的当前节点选择文档中的节点，而不考虑它们的位置</a:t>
                      </a:r>
                      <a:endParaRPr lang="zh-CN" altLang="en-US"/>
                    </a:p>
                  </a:txBody>
                  <a:tcPr/>
                </a:tc>
              </a:tr>
              <a:tr h="424180">
                <a:tc>
                  <a:txBody>
                    <a:bodyPr/>
                    <a:p>
                      <a:pPr>
                        <a:buNone/>
                      </a:pPr>
                      <a:r>
                        <a:rPr lang="zh-CN" altLang="en-US"/>
                        <a:t>.</a:t>
                      </a:r>
                      <a:endParaRPr lang="zh-CN" altLang="en-US"/>
                    </a:p>
                  </a:txBody>
                  <a:tcPr/>
                </a:tc>
                <a:tc>
                  <a:txBody>
                    <a:bodyPr/>
                    <a:p>
                      <a:pPr>
                        <a:buNone/>
                      </a:pPr>
                      <a:r>
                        <a:rPr lang="zh-CN" altLang="en-US"/>
                        <a:t>选取当前节点</a:t>
                      </a:r>
                      <a:endParaRPr lang="zh-CN" altLang="en-US"/>
                    </a:p>
                  </a:txBody>
                  <a:tcPr/>
                </a:tc>
              </a:tr>
              <a:tr h="424180">
                <a:tc>
                  <a:txBody>
                    <a:bodyPr/>
                    <a:p>
                      <a:pPr>
                        <a:buNone/>
                      </a:pPr>
                      <a:r>
                        <a:rPr lang="zh-CN" altLang="en-US"/>
                        <a:t>..</a:t>
                      </a:r>
                      <a:endParaRPr lang="zh-CN" altLang="en-US"/>
                    </a:p>
                  </a:txBody>
                  <a:tcPr/>
                </a:tc>
                <a:tc>
                  <a:txBody>
                    <a:bodyPr/>
                    <a:p>
                      <a:pPr>
                        <a:buNone/>
                      </a:pPr>
                      <a:r>
                        <a:rPr lang="zh-CN" altLang="en-US"/>
                        <a:t>选取当前节点的父节点</a:t>
                      </a:r>
                      <a:endParaRPr lang="zh-CN" altLang="en-US"/>
                    </a:p>
                  </a:txBody>
                  <a:tcPr/>
                </a:tc>
              </a:tr>
              <a:tr h="424180">
                <a:tc>
                  <a:txBody>
                    <a:bodyPr/>
                    <a:p>
                      <a:pPr>
                        <a:buNone/>
                      </a:pPr>
                      <a:r>
                        <a:rPr lang="zh-CN" altLang="en-US"/>
                        <a:t>@</a:t>
                      </a:r>
                      <a:endParaRPr lang="zh-CN" altLang="en-US"/>
                    </a:p>
                  </a:txBody>
                  <a:tcPr/>
                </a:tc>
                <a:tc>
                  <a:txBody>
                    <a:bodyPr/>
                    <a:p>
                      <a:pPr>
                        <a:buNone/>
                      </a:pPr>
                      <a:r>
                        <a:rPr lang="zh-CN" altLang="en-US"/>
                        <a:t>选取属性</a:t>
                      </a:r>
                      <a:endParaRPr lang="zh-CN" altLang="en-US"/>
                    </a:p>
                  </a:txBody>
                  <a:tcPr/>
                </a:tc>
              </a:tr>
            </a:tbl>
          </a:graphicData>
        </a:graphic>
      </p:graphicFrame>
      <p:graphicFrame>
        <p:nvGraphicFramePr>
          <p:cNvPr id="9" name="表格 8"/>
          <p:cNvGraphicFramePr/>
          <p:nvPr>
            <p:custDataLst>
              <p:tags r:id="rId3"/>
            </p:custDataLst>
          </p:nvPr>
        </p:nvGraphicFramePr>
        <p:xfrm>
          <a:off x="5494020" y="563245"/>
          <a:ext cx="6599555" cy="4958715"/>
        </p:xfrm>
        <a:graphic>
          <a:graphicData uri="http://schemas.openxmlformats.org/drawingml/2006/table">
            <a:tbl>
              <a:tblPr firstRow="1" bandRow="1">
                <a:tableStyleId>{5C22544A-7EE6-4342-B048-85BDC9FD1C3A}</a:tableStyleId>
              </a:tblPr>
              <a:tblGrid>
                <a:gridCol w="1431925"/>
                <a:gridCol w="5167630"/>
              </a:tblGrid>
              <a:tr h="457200">
                <a:tc>
                  <a:txBody>
                    <a:bodyPr/>
                    <a:p>
                      <a:pPr algn="ctr">
                        <a:buNone/>
                      </a:pPr>
                      <a:r>
                        <a:rPr lang="zh-CN" altLang="en-US"/>
                        <a:t>路径</a:t>
                      </a:r>
                      <a:r>
                        <a:rPr lang="zh-CN" altLang="en-US"/>
                        <a:t>表达式</a:t>
                      </a:r>
                      <a:endParaRPr lang="zh-CN" altLang="en-US"/>
                    </a:p>
                  </a:txBody>
                  <a:tcPr/>
                </a:tc>
                <a:tc>
                  <a:txBody>
                    <a:bodyPr/>
                    <a:p>
                      <a:pPr algn="ctr">
                        <a:buNone/>
                      </a:pPr>
                      <a:r>
                        <a:rPr lang="zh-CN" altLang="en-US"/>
                        <a:t>结果</a:t>
                      </a:r>
                      <a:endParaRPr lang="zh-CN" altLang="en-US"/>
                    </a:p>
                  </a:txBody>
                  <a:tcPr/>
                </a:tc>
              </a:tr>
              <a:tr h="686435">
                <a:tc>
                  <a:txBody>
                    <a:bodyPr/>
                    <a:p>
                      <a:pPr>
                        <a:buNone/>
                      </a:pPr>
                      <a:r>
                        <a:rPr lang="zh-CN" altLang="en-US"/>
                        <a:t>body</a:t>
                      </a:r>
                      <a:endParaRPr lang="zh-CN" altLang="en-US"/>
                    </a:p>
                  </a:txBody>
                  <a:tcPr/>
                </a:tc>
                <a:tc>
                  <a:txBody>
                    <a:bodyPr/>
                    <a:p>
                      <a:pPr>
                        <a:buNone/>
                      </a:pPr>
                      <a:r>
                        <a:rPr lang="zh-CN" altLang="en-US"/>
                        <a:t>[&lt;body&gt;&lt;p class="title"&gt;&lt;b&gt;...&lt;/b&gt;&lt;/p&gt;&lt;p class="course"&gt;... &lt;/a&gt;.&lt;/p&gt;&lt;/body&gt;]，body标签包含文档中的的所有内容，如文本、图像、链接等 </a:t>
                      </a:r>
                      <a:endParaRPr lang="zh-CN" altLang="en-US"/>
                    </a:p>
                  </a:txBody>
                  <a:tcPr/>
                </a:tc>
              </a:tr>
              <a:tr h="391160">
                <a:tc>
                  <a:txBody>
                    <a:bodyPr/>
                    <a:p>
                      <a:pPr>
                        <a:buNone/>
                      </a:pPr>
                      <a:r>
                        <a:rPr lang="zh-CN" altLang="en-US"/>
                        <a:t>/body</a:t>
                      </a:r>
                      <a:endParaRPr lang="zh-CN" altLang="en-US"/>
                    </a:p>
                  </a:txBody>
                  <a:tcPr/>
                </a:tc>
                <a:tc>
                  <a:txBody>
                    <a:bodyPr/>
                    <a:p>
                      <a:pPr>
                        <a:buNone/>
                      </a:pPr>
                      <a:r>
                        <a:rPr lang="zh-CN" altLang="en-US"/>
                        <a:t>[] 说明：从根节点选取，绝对路径</a:t>
                      </a:r>
                      <a:endParaRPr lang="zh-CN" altLang="en-US"/>
                    </a:p>
                  </a:txBody>
                  <a:tcPr/>
                </a:tc>
              </a:tr>
              <a:tr h="721360">
                <a:tc>
                  <a:txBody>
                    <a:bodyPr/>
                    <a:p>
                      <a:pPr>
                        <a:buNone/>
                      </a:pPr>
                      <a:r>
                        <a:rPr lang="zh-CN" altLang="en-US"/>
                        <a:t>//body</a:t>
                      </a:r>
                      <a:endParaRPr lang="zh-CN" altLang="en-US"/>
                    </a:p>
                  </a:txBody>
                  <a:tcPr/>
                </a:tc>
                <a:tc>
                  <a:txBody>
                    <a:bodyPr/>
                    <a:p>
                      <a:pPr>
                        <a:buNone/>
                      </a:pPr>
                      <a:r>
                        <a:rPr lang="zh-CN" altLang="en-US"/>
                        <a:t>[&lt;body&gt;&lt;p class="title"&gt;&lt;b&gt;...&lt;/b&gt;&lt;/p&gt;&lt;p class="course"&gt;... &lt;/a&gt;.&lt;/p&gt;&lt;/body&gt;]，我们可以发现，&lt;//body&gt; 表示 &lt;body&gt; 标签的结束位置。</a:t>
                      </a:r>
                      <a:endParaRPr lang="zh-CN" altLang="en-US"/>
                    </a:p>
                  </a:txBody>
                  <a:tcPr/>
                </a:tc>
              </a:tr>
              <a:tr h="770255">
                <a:tc>
                  <a:txBody>
                    <a:bodyPr/>
                    <a:p>
                      <a:pPr>
                        <a:buNone/>
                      </a:pPr>
                      <a:r>
                        <a:rPr lang="zh-CN" altLang="en-US"/>
                        <a:t>p</a:t>
                      </a:r>
                      <a:endParaRPr lang="zh-CN" altLang="en-US"/>
                    </a:p>
                  </a:txBody>
                  <a:tcPr/>
                </a:tc>
                <a:tc>
                  <a:txBody>
                    <a:bodyPr/>
                    <a:p>
                      <a:pPr>
                        <a:buNone/>
                      </a:pPr>
                      <a:r>
                        <a:rPr lang="zh-CN" altLang="en-US"/>
                        <a:t>[] ，可知结果为空，说明，直接使用名称无法定位子孙节点的p节点，因为名称只能定位子节点的head节点或body节点。</a:t>
                      </a:r>
                      <a:endParaRPr lang="zh-CN" altLang="en-US"/>
                    </a:p>
                  </a:txBody>
                  <a:tcPr/>
                </a:tc>
              </a:tr>
              <a:tr h="656590">
                <a:tc>
                  <a:txBody>
                    <a:bodyPr/>
                    <a:p>
                      <a:pPr>
                        <a:buNone/>
                      </a:pPr>
                      <a:r>
                        <a:rPr lang="zh-CN" altLang="en-US"/>
                        <a:t>//p</a:t>
                      </a:r>
                      <a:endParaRPr lang="zh-CN" altLang="en-US"/>
                    </a:p>
                  </a:txBody>
                  <a:tcPr/>
                </a:tc>
                <a:tc>
                  <a:txBody>
                    <a:bodyPr/>
                    <a:p>
                      <a:pPr>
                        <a:buNone/>
                      </a:pPr>
                      <a:r>
                        <a:rPr lang="zh-CN" altLang="en-US"/>
                        <a:t>[&lt;p&gt;...&lt;/p&gt;,&lt;p&gt;...&lt;/p&gt;]选择所有P子元素，而不管文档中的位置</a:t>
                      </a:r>
                      <a:endParaRPr lang="zh-CN" altLang="en-US"/>
                    </a:p>
                  </a:txBody>
                  <a:tcPr/>
                </a:tc>
              </a:tr>
              <a:tr h="492125">
                <a:tc>
                  <a:txBody>
                    <a:bodyPr/>
                    <a:p>
                      <a:pPr>
                        <a:buNone/>
                      </a:pPr>
                      <a:r>
                        <a:rPr lang="zh-CN" altLang="en-US"/>
                        <a:t>//div//a</a:t>
                      </a:r>
                      <a:endParaRPr lang="zh-CN" altLang="en-US"/>
                    </a:p>
                  </a:txBody>
                  <a:tcPr/>
                </a:tc>
                <a:tc>
                  <a:txBody>
                    <a:bodyPr/>
                    <a:p>
                      <a:pPr>
                        <a:buNone/>
                      </a:pPr>
                      <a:r>
                        <a:rPr lang="zh-CN" altLang="en-US"/>
                        <a:t>[&lt;a ...&lt;/a&gt;,&lt;a&gt;...&lt;/a&gt;]找到body下的所有链接</a:t>
                      </a:r>
                      <a:endParaRPr lang="zh-CN" altLang="en-US"/>
                    </a:p>
                  </a:txBody>
                  <a:tcPr/>
                </a:tc>
              </a:tr>
              <a:tr h="391160">
                <a:tc>
                  <a:txBody>
                    <a:bodyPr/>
                    <a:p>
                      <a:pPr>
                        <a:buNone/>
                      </a:pPr>
                      <a:r>
                        <a:rPr lang="zh-CN" altLang="en-US"/>
                        <a:t>//div/a</a:t>
                      </a:r>
                      <a:endParaRPr lang="zh-CN" altLang="en-US"/>
                    </a:p>
                  </a:txBody>
                  <a:tcPr/>
                </a:tc>
                <a:tc>
                  <a:txBody>
                    <a:bodyPr/>
                    <a:p>
                      <a:pPr>
                        <a:buNone/>
                      </a:pPr>
                      <a:r>
                        <a:rPr lang="zh-CN" altLang="en-US"/>
                        <a:t>[]，可知结果为空，说明该网页中的body元素直接下级中并没有任何a元素</a:t>
                      </a:r>
                      <a:endParaRPr lang="zh-CN" altLang="en-US"/>
                    </a:p>
                  </a:txBody>
                  <a:tcPr/>
                </a:tc>
              </a:tr>
              <a:tr h="392430">
                <a:tc>
                  <a:txBody>
                    <a:bodyPr/>
                    <a:p>
                      <a:pPr>
                        <a:buNone/>
                      </a:pPr>
                      <a:r>
                        <a:rPr lang="zh-CN" altLang="en-US"/>
                        <a:t>//p/@class</a:t>
                      </a:r>
                      <a:endParaRPr lang="zh-CN" altLang="en-US"/>
                    </a:p>
                  </a:txBody>
                  <a:tcPr/>
                </a:tc>
                <a:tc>
                  <a:txBody>
                    <a:bodyPr/>
                    <a:p>
                      <a:pPr>
                        <a:buNone/>
                      </a:pPr>
                      <a:r>
                        <a:rPr lang="zh-CN" altLang="en-US"/>
                        <a:t>['title', 'course']，可知该网页中的，这个表达式表示匹配所有`&lt;p&gt;`元素，并检查它们的`class`属性。</a:t>
                      </a:r>
                      <a:endParaRPr lang="zh-CN" altLang="en-US"/>
                    </a:p>
                  </a:txBody>
                  <a:tcPr/>
                </a:tc>
              </a:tr>
            </a:tbl>
          </a:graphicData>
        </a:graphic>
      </p:graphicFrame>
      <p:sp>
        <p:nvSpPr>
          <p:cNvPr id="12" name="文本框 11"/>
          <p:cNvSpPr txBox="1"/>
          <p:nvPr/>
        </p:nvSpPr>
        <p:spPr>
          <a:xfrm>
            <a:off x="8411210" y="194945"/>
            <a:ext cx="948690" cy="368300"/>
          </a:xfrm>
          <a:prstGeom prst="rect">
            <a:avLst/>
          </a:prstGeom>
          <a:noFill/>
        </p:spPr>
        <p:txBody>
          <a:bodyPr wrap="square" rtlCol="0">
            <a:spAutoFit/>
          </a:bodyPr>
          <a:p>
            <a:r>
              <a:rPr lang="zh-CN" altLang="en-US"/>
              <a:t>实例</a:t>
            </a:r>
            <a:endParaRPr lang="zh-CN" altLang="en-US"/>
          </a:p>
        </p:txBody>
      </p:sp>
      <p:cxnSp>
        <p:nvCxnSpPr>
          <p:cNvPr id="3" name="直接连接符 2"/>
          <p:cNvCxnSpPr/>
          <p:nvPr/>
        </p:nvCxnSpPr>
        <p:spPr>
          <a:xfrm flipV="1">
            <a:off x="739775" y="1228725"/>
            <a:ext cx="2870835" cy="1397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89128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lxml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63910"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2352040"/>
            <a:ext cx="4394835" cy="368300"/>
          </a:xfrm>
          <a:prstGeom prst="rect">
            <a:avLst/>
          </a:prstGeom>
          <a:noFill/>
        </p:spPr>
        <p:txBody>
          <a:bodyPr wrap="square" rtlCol="0">
            <a:spAutoFit/>
          </a:bodyPr>
          <a:p>
            <a:r>
              <a:rPr lang="zh-CN" altLang="en-US"/>
              <a:t>实例可以基于以下代码验证：</a:t>
            </a:r>
            <a:endParaRPr lang="zh-CN" altLang="en-US"/>
          </a:p>
        </p:txBody>
      </p:sp>
      <p:sp>
        <p:nvSpPr>
          <p:cNvPr id="3" name="文本框 2"/>
          <p:cNvSpPr txBox="1"/>
          <p:nvPr/>
        </p:nvSpPr>
        <p:spPr>
          <a:xfrm>
            <a:off x="608330" y="2910205"/>
            <a:ext cx="5647055" cy="2306955"/>
          </a:xfrm>
          <a:prstGeom prst="rect">
            <a:avLst/>
          </a:prstGeom>
          <a:solidFill>
            <a:schemeClr val="bg1">
              <a:lumMod val="85000"/>
            </a:schemeClr>
          </a:solidFill>
        </p:spPr>
        <p:txBody>
          <a:bodyPr wrap="square" rtlCol="0">
            <a:spAutoFit/>
          </a:bodyPr>
          <a:p>
            <a:r>
              <a:rPr lang="en-US" altLang="zh-CN"/>
              <a:t>import requests</a:t>
            </a:r>
            <a:endParaRPr lang="en-US" altLang="zh-CN"/>
          </a:p>
          <a:p>
            <a:r>
              <a:rPr lang="en-US" altLang="zh-CN"/>
              <a:t>from lxml import  etree</a:t>
            </a:r>
            <a:endParaRPr lang="en-US" altLang="zh-CN"/>
          </a:p>
          <a:p>
            <a:r>
              <a:rPr lang="en-US" altLang="zh-CN"/>
              <a:t>url=" http://www.techlabplt.com:8080/BD-PC/static.html"</a:t>
            </a:r>
            <a:endParaRPr lang="en-US" altLang="zh-CN"/>
          </a:p>
          <a:p>
            <a:r>
              <a:rPr lang="en-US" altLang="zh-CN"/>
              <a:t>res=requests.get(url)</a:t>
            </a:r>
            <a:endParaRPr lang="en-US" altLang="zh-CN"/>
          </a:p>
          <a:p>
            <a:r>
              <a:rPr lang="en-US" altLang="zh-CN"/>
              <a:t>selector=etree.HTML(res.text)</a:t>
            </a:r>
            <a:endParaRPr lang="en-US" altLang="zh-CN"/>
          </a:p>
          <a:p>
            <a:r>
              <a:rPr lang="en-US" altLang="zh-CN"/>
              <a:t>print(selector.xpath('body'))</a:t>
            </a:r>
            <a:endParaRPr lang="en-US" altLang="zh-CN"/>
          </a:p>
          <a:p>
            <a:r>
              <a:rPr lang="en-US" altLang="zh-CN"/>
              <a:t>print(etree.tostring(selector.xpath('body')[0]).decode())</a:t>
            </a:r>
            <a:endParaRPr lang="en-US" altLang="zh-CN"/>
          </a:p>
        </p:txBody>
      </p:sp>
      <p:sp>
        <p:nvSpPr>
          <p:cNvPr id="4" name="文本框 3"/>
          <p:cNvSpPr txBox="1"/>
          <p:nvPr/>
        </p:nvSpPr>
        <p:spPr>
          <a:xfrm>
            <a:off x="7011670" y="2352040"/>
            <a:ext cx="2245360" cy="368300"/>
          </a:xfrm>
          <a:prstGeom prst="rect">
            <a:avLst/>
          </a:prstGeom>
          <a:noFill/>
        </p:spPr>
        <p:txBody>
          <a:bodyPr wrap="square" rtlCol="0">
            <a:spAutoFit/>
          </a:bodyPr>
          <a:p>
            <a:r>
              <a:rPr lang="zh-CN" altLang="en-US"/>
              <a:t>部分输出结果</a:t>
            </a:r>
            <a:r>
              <a:rPr lang="zh-CN" altLang="en-US"/>
              <a:t>如下：</a:t>
            </a:r>
            <a:endParaRPr lang="zh-CN" altLang="en-US"/>
          </a:p>
        </p:txBody>
      </p:sp>
      <p:sp>
        <p:nvSpPr>
          <p:cNvPr id="7" name="文本框 6"/>
          <p:cNvSpPr txBox="1"/>
          <p:nvPr/>
        </p:nvSpPr>
        <p:spPr>
          <a:xfrm>
            <a:off x="7011670" y="2910205"/>
            <a:ext cx="4829810" cy="2306320"/>
          </a:xfrm>
          <a:prstGeom prst="rect">
            <a:avLst/>
          </a:prstGeom>
          <a:solidFill>
            <a:schemeClr val="bg1">
              <a:lumMod val="85000"/>
            </a:schemeClr>
          </a:solidFill>
        </p:spPr>
        <p:txBody>
          <a:bodyPr wrap="square" rtlCol="0">
            <a:noAutofit/>
          </a:bodyPr>
          <a:p>
            <a:r>
              <a:rPr lang="zh-CN" altLang="en-US"/>
              <a:t>[&lt;Element body at 0x1ab953c7288&gt;]</a:t>
            </a:r>
            <a:endParaRPr lang="zh-CN" altLang="en-US"/>
          </a:p>
          <a:p>
            <a:r>
              <a:rPr lang="zh-CN" altLang="en-US"/>
              <a:t>[&lt;Element body at 0x210eeca7248&gt;]</a:t>
            </a:r>
            <a:endParaRPr lang="zh-CN" altLang="en-US"/>
          </a:p>
          <a:p>
            <a:r>
              <a:rPr lang="zh-CN" altLang="en-US"/>
              <a:t>&lt;body&gt;&lt;p&gt; &lt;link href="css/static.css" type="text/css" rel="stylesheet"/&gt;&amp;#13;</a:t>
            </a:r>
            <a:endParaRPr lang="zh-CN" altLang="en-US"/>
          </a:p>
          <a:p>
            <a:r>
              <a:rPr lang="zh-CN" altLang="en-US"/>
              <a:t>………</a:t>
            </a:r>
            <a:endParaRPr lang="zh-CN" altLang="en-US"/>
          </a:p>
          <a:p>
            <a:r>
              <a:rPr lang="zh-CN" altLang="en-US"/>
              <a:t>    &lt;/p&gt;&amp;#13;</a:t>
            </a:r>
            <a:endParaRPr lang="zh-CN" altLang="en-US"/>
          </a:p>
          <a:p>
            <a:r>
              <a:rPr lang="zh-CN" altLang="en-US"/>
              <a:t>&amp;#13;</a:t>
            </a:r>
            <a:endParaRPr lang="zh-CN" altLang="en-US"/>
          </a:p>
          <a:p>
            <a:r>
              <a:rPr lang="zh-CN" altLang="en-US"/>
              <a:t>&lt;/body&gt;</a:t>
            </a:r>
            <a:endParaRPr lang="zh-CN" altLang="en-US"/>
          </a:p>
        </p:txBody>
      </p:sp>
      <p:cxnSp>
        <p:nvCxnSpPr>
          <p:cNvPr id="8" name="直接连接符 7"/>
          <p:cNvCxnSpPr/>
          <p:nvPr/>
        </p:nvCxnSpPr>
        <p:spPr>
          <a:xfrm>
            <a:off x="739775" y="1242695"/>
            <a:ext cx="2377440" cy="4445"/>
          </a:xfrm>
          <a:prstGeom prst="line">
            <a:avLst/>
          </a:prstGeom>
          <a:ln w="19050"/>
        </p:spPr>
        <p:style>
          <a:lnRef idx="1">
            <a:schemeClr val="dk1"/>
          </a:lnRef>
          <a:fillRef idx="0">
            <a:schemeClr val="dk1"/>
          </a:fillRef>
          <a:effectRef idx="0">
            <a:schemeClr val="dk1"/>
          </a:effectRef>
          <a:fontRef idx="minor">
            <a:schemeClr val="tx1"/>
          </a:fontRef>
        </p:style>
      </p:cxn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4425" y="3659505"/>
            <a:ext cx="908685" cy="80772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217170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XPATH </a:t>
            </a:r>
            <a:r>
              <a:rPr lang="zh-CN" altLang="en-US" sz="2800" spc="150">
                <a:solidFill>
                  <a:schemeClr val="tx1">
                    <a:lumMod val="65000"/>
                    <a:lumOff val="35000"/>
                  </a:schemeClr>
                </a:solidFill>
                <a:latin typeface="+mn-lt"/>
                <a:ea typeface="+mn-ea"/>
                <a:cs typeface="+mn-cs"/>
                <a:sym typeface="+mn-ea"/>
              </a:rPr>
              <a:t>语法</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391920"/>
            <a:ext cx="11240770" cy="645160"/>
          </a:xfrm>
          <a:prstGeom prst="rect">
            <a:avLst/>
          </a:prstGeom>
          <a:noFill/>
        </p:spPr>
        <p:txBody>
          <a:bodyPr wrap="square" rtlCol="0">
            <a:spAutoFit/>
          </a:bodyPr>
          <a:p>
            <a:pPr indent="457200"/>
            <a:r>
              <a:rPr lang="zh-CN" altLang="en-US"/>
              <a:t>XPath语法中的谓语用来查找某个特定的节点或者包含某个指定值的节点，谓语被嵌在路径后的方括号中，如下表</a:t>
            </a:r>
            <a:r>
              <a:rPr lang="zh-CN" altLang="en-US"/>
              <a:t>所示</a:t>
            </a:r>
            <a:endParaRPr lang="zh-CN" altLang="en-US"/>
          </a:p>
        </p:txBody>
      </p:sp>
      <p:graphicFrame>
        <p:nvGraphicFramePr>
          <p:cNvPr id="9" name="表格 8"/>
          <p:cNvGraphicFramePr/>
          <p:nvPr>
            <p:custDataLst>
              <p:tags r:id="rId2"/>
            </p:custDataLst>
          </p:nvPr>
        </p:nvGraphicFramePr>
        <p:xfrm>
          <a:off x="1194435" y="2115185"/>
          <a:ext cx="8888730" cy="4323080"/>
        </p:xfrm>
        <a:graphic>
          <a:graphicData uri="http://schemas.openxmlformats.org/drawingml/2006/table">
            <a:tbl>
              <a:tblPr firstRow="1" bandRow="1">
                <a:tableStyleId>{5C22544A-7EE6-4342-B048-85BDC9FD1C3A}</a:tableStyleId>
              </a:tblPr>
              <a:tblGrid>
                <a:gridCol w="2724785"/>
                <a:gridCol w="6163945"/>
              </a:tblGrid>
              <a:tr h="457200">
                <a:tc>
                  <a:txBody>
                    <a:bodyPr/>
                    <a:p>
                      <a:pPr algn="ctr">
                        <a:buNone/>
                      </a:pPr>
                      <a:r>
                        <a:rPr lang="zh-CN" altLang="en-US"/>
                        <a:t>表达式</a:t>
                      </a:r>
                      <a:endParaRPr lang="zh-CN" altLang="en-US"/>
                    </a:p>
                  </a:txBody>
                  <a:tcPr/>
                </a:tc>
                <a:tc>
                  <a:txBody>
                    <a:bodyPr/>
                    <a:p>
                      <a:pPr algn="ctr">
                        <a:buNone/>
                      </a:pPr>
                      <a:r>
                        <a:rPr lang="zh-CN" altLang="en-US"/>
                        <a:t>结果</a:t>
                      </a:r>
                      <a:endParaRPr lang="zh-CN" altLang="en-US"/>
                    </a:p>
                  </a:txBody>
                  <a:tcPr/>
                </a:tc>
              </a:tr>
              <a:tr h="686435">
                <a:tc>
                  <a:txBody>
                    <a:bodyPr/>
                    <a:p>
                      <a:pPr>
                        <a:buNone/>
                      </a:pPr>
                      <a:r>
                        <a:rPr lang="zh-CN" altLang="en-US"/>
                        <a:t>/html/body/p[1]</a:t>
                      </a:r>
                      <a:endParaRPr lang="zh-CN" altLang="en-US"/>
                    </a:p>
                  </a:txBody>
                  <a:tcPr/>
                </a:tc>
                <a:tc>
                  <a:txBody>
                    <a:bodyPr/>
                    <a:p>
                      <a:pPr>
                        <a:buNone/>
                      </a:pPr>
                      <a:r>
                        <a:rPr lang="zh-CN" altLang="en-US"/>
                        <a:t>选取属于body子节点的第一个p节点</a:t>
                      </a:r>
                      <a:endParaRPr lang="zh-CN" altLang="en-US"/>
                    </a:p>
                  </a:txBody>
                  <a:tcPr/>
                </a:tc>
              </a:tr>
              <a:tr h="391160">
                <a:tc>
                  <a:txBody>
                    <a:bodyPr/>
                    <a:p>
                      <a:pPr>
                        <a:buNone/>
                      </a:pPr>
                      <a:r>
                        <a:rPr lang="zh-CN" altLang="en-US"/>
                        <a:t>/html/body/p[last()]</a:t>
                      </a:r>
                      <a:endParaRPr lang="zh-CN" altLang="en-US"/>
                    </a:p>
                  </a:txBody>
                  <a:tcPr/>
                </a:tc>
                <a:tc>
                  <a:txBody>
                    <a:bodyPr/>
                    <a:p>
                      <a:pPr>
                        <a:buNone/>
                      </a:pPr>
                      <a:r>
                        <a:rPr lang="zh-CN" altLang="en-US"/>
                        <a:t>选取属于body子节点的最后一个p节点</a:t>
                      </a:r>
                      <a:endParaRPr lang="zh-CN" altLang="en-US"/>
                    </a:p>
                  </a:txBody>
                  <a:tcPr/>
                </a:tc>
              </a:tr>
              <a:tr h="721360">
                <a:tc>
                  <a:txBody>
                    <a:bodyPr/>
                    <a:p>
                      <a:pPr>
                        <a:buNone/>
                      </a:pPr>
                      <a:r>
                        <a:rPr lang="zh-CN" altLang="en-US"/>
                        <a:t>/html/body/p[last()-1]</a:t>
                      </a:r>
                      <a:endParaRPr lang="zh-CN" altLang="en-US"/>
                    </a:p>
                  </a:txBody>
                  <a:tcPr/>
                </a:tc>
                <a:tc>
                  <a:txBody>
                    <a:bodyPr/>
                    <a:p>
                      <a:pPr>
                        <a:buNone/>
                      </a:pPr>
                      <a:r>
                        <a:rPr lang="zh-CN" altLang="en-US"/>
                        <a:t>选取属于body子节点的倒数第二个p节点</a:t>
                      </a:r>
                      <a:endParaRPr lang="zh-CN" altLang="en-US"/>
                    </a:p>
                  </a:txBody>
                  <a:tcPr/>
                </a:tc>
              </a:tr>
              <a:tr h="770255">
                <a:tc>
                  <a:txBody>
                    <a:bodyPr/>
                    <a:p>
                      <a:pPr>
                        <a:buNone/>
                      </a:pPr>
                      <a:r>
                        <a:rPr lang="zh-CN" altLang="en-US"/>
                        <a:t>/html/body/p[position()&lt;3]</a:t>
                      </a:r>
                      <a:endParaRPr lang="zh-CN" altLang="en-US"/>
                    </a:p>
                  </a:txBody>
                  <a:tcPr/>
                </a:tc>
                <a:tc>
                  <a:txBody>
                    <a:bodyPr/>
                    <a:p>
                      <a:pPr>
                        <a:buNone/>
                      </a:pPr>
                      <a:r>
                        <a:rPr lang="zh-CN" altLang="en-US"/>
                        <a:t>选取属于body子节点的前两个p节点</a:t>
                      </a:r>
                      <a:endParaRPr lang="zh-CN" altLang="en-US"/>
                    </a:p>
                  </a:txBody>
                  <a:tcPr/>
                </a:tc>
              </a:tr>
              <a:tr h="656590">
                <a:tc>
                  <a:txBody>
                    <a:bodyPr/>
                    <a:p>
                      <a:pPr>
                        <a:buNone/>
                      </a:pPr>
                      <a:r>
                        <a:rPr lang="zh-CN" altLang="en-US"/>
                        <a:t>/html/body/p[@class]</a:t>
                      </a:r>
                      <a:endParaRPr lang="zh-CN" altLang="en-US"/>
                    </a:p>
                  </a:txBody>
                  <a:tcPr/>
                </a:tc>
                <a:tc>
                  <a:txBody>
                    <a:bodyPr/>
                    <a:p>
                      <a:pPr>
                        <a:buNone/>
                      </a:pPr>
                      <a:r>
                        <a:rPr lang="zh-CN" altLang="en-US"/>
                        <a:t>选取属于body子节点的带有class属性的p节点</a:t>
                      </a:r>
                      <a:endParaRPr lang="zh-CN" altLang="en-US"/>
                    </a:p>
                  </a:txBody>
                  <a:tcPr/>
                </a:tc>
              </a:tr>
              <a:tr h="492125">
                <a:tc>
                  <a:txBody>
                    <a:bodyPr/>
                    <a:p>
                      <a:pPr>
                        <a:buNone/>
                      </a:pPr>
                      <a:r>
                        <a:rPr lang="zh-CN" altLang="en-US"/>
                        <a:t>/html/body/p[@class="course"]</a:t>
                      </a:r>
                      <a:endParaRPr lang="zh-CN" altLang="en-US"/>
                    </a:p>
                  </a:txBody>
                  <a:tcPr/>
                </a:tc>
                <a:tc>
                  <a:txBody>
                    <a:bodyPr/>
                    <a:p>
                      <a:pPr>
                        <a:buNone/>
                      </a:pPr>
                      <a:r>
                        <a:rPr lang="zh-CN" altLang="en-US"/>
                        <a:t>选取属于body子节点的带有class属性值为course的p节点</a:t>
                      </a:r>
                      <a:endParaRPr lang="zh-CN" altLang="en-US"/>
                    </a:p>
                  </a:txBody>
                  <a:tcPr/>
                </a:tc>
              </a:tr>
            </a:tbl>
          </a:graphicData>
        </a:graphic>
      </p:graphicFrame>
      <p:cxnSp>
        <p:nvCxnSpPr>
          <p:cNvPr id="3" name="直接连接符 2"/>
          <p:cNvCxnSpPr/>
          <p:nvPr/>
        </p:nvCxnSpPr>
        <p:spPr>
          <a:xfrm flipV="1">
            <a:off x="739775" y="1228725"/>
            <a:ext cx="1953260" cy="1397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53515"/>
            <a:ext cx="11240135" cy="645160"/>
          </a:xfrm>
          <a:prstGeom prst="rect">
            <a:avLst/>
          </a:prstGeom>
          <a:noFill/>
        </p:spPr>
        <p:txBody>
          <a:bodyPr wrap="square" rtlCol="0" anchor="t">
            <a:spAutoFit/>
          </a:bodyPr>
          <a:p>
            <a:pPr indent="457200"/>
            <a:r>
              <a:rPr lang="zh-CN" altLang="en-US"/>
              <a:t>XPath中还提供了进行模糊搜索的功能函数，有时仅掌握了对象的部分特征，当需要模糊搜索该类对象时，可使用功能函数来实现，如下表所示。</a:t>
            </a:r>
            <a:endParaRPr lang="zh-CN" altLang="en-US"/>
          </a:p>
        </p:txBody>
      </p:sp>
      <p:graphicFrame>
        <p:nvGraphicFramePr>
          <p:cNvPr id="9" name="表格 8"/>
          <p:cNvGraphicFramePr/>
          <p:nvPr>
            <p:custDataLst>
              <p:tags r:id="rId2"/>
            </p:custDataLst>
          </p:nvPr>
        </p:nvGraphicFramePr>
        <p:xfrm>
          <a:off x="608330" y="2309495"/>
          <a:ext cx="9930765" cy="3602355"/>
        </p:xfrm>
        <a:graphic>
          <a:graphicData uri="http://schemas.openxmlformats.org/drawingml/2006/table">
            <a:tbl>
              <a:tblPr firstRow="1" bandRow="1">
                <a:tableStyleId>{5C22544A-7EE6-4342-B048-85BDC9FD1C3A}</a:tableStyleId>
              </a:tblPr>
              <a:tblGrid>
                <a:gridCol w="1801495"/>
                <a:gridCol w="3702050"/>
                <a:gridCol w="4427220"/>
              </a:tblGrid>
              <a:tr h="512445">
                <a:tc>
                  <a:txBody>
                    <a:bodyPr/>
                    <a:p>
                      <a:pPr algn="ctr">
                        <a:buNone/>
                      </a:pPr>
                      <a:r>
                        <a:rPr lang="zh-CN" altLang="en-US"/>
                        <a:t>功能</a:t>
                      </a:r>
                      <a:r>
                        <a:rPr lang="zh-CN" altLang="en-US"/>
                        <a:t>函数</a:t>
                      </a:r>
                      <a:endParaRPr lang="zh-CN" altLang="en-US"/>
                    </a:p>
                  </a:txBody>
                  <a:tcPr/>
                </a:tc>
                <a:tc>
                  <a:txBody>
                    <a:bodyPr/>
                    <a:p>
                      <a:pPr algn="ctr">
                        <a:buNone/>
                      </a:pPr>
                      <a:r>
                        <a:rPr lang="zh-CN" altLang="en-US"/>
                        <a:t>示例</a:t>
                      </a:r>
                      <a:endParaRPr lang="zh-CN" altLang="en-US"/>
                    </a:p>
                  </a:txBody>
                  <a:tcPr/>
                </a:tc>
                <a:tc>
                  <a:txBody>
                    <a:bodyPr/>
                    <a:p>
                      <a:pPr algn="ctr">
                        <a:buNone/>
                      </a:pPr>
                      <a:r>
                        <a:rPr lang="zh-CN" altLang="en-US"/>
                        <a:t>说明</a:t>
                      </a:r>
                      <a:endParaRPr lang="zh-CN" altLang="en-US"/>
                    </a:p>
                  </a:txBody>
                  <a:tcPr/>
                </a:tc>
              </a:tr>
              <a:tr h="769620">
                <a:tc>
                  <a:txBody>
                    <a:bodyPr/>
                    <a:p>
                      <a:pPr>
                        <a:buNone/>
                      </a:pPr>
                      <a:r>
                        <a:rPr lang="zh-CN" altLang="en-US"/>
                        <a:t>starts-with</a:t>
                      </a:r>
                      <a:endParaRPr lang="zh-CN" altLang="en-US"/>
                    </a:p>
                  </a:txBody>
                  <a:tcPr/>
                </a:tc>
                <a:tc>
                  <a:txBody>
                    <a:bodyPr/>
                    <a:p>
                      <a:pPr>
                        <a:buNone/>
                      </a:pPr>
                      <a:r>
                        <a:rPr lang="zh-CN" altLang="en-US"/>
                        <a:t>//p[starts-with(@class,"co")]</a:t>
                      </a:r>
                      <a:endParaRPr lang="zh-CN" altLang="en-US"/>
                    </a:p>
                  </a:txBody>
                  <a:tcPr/>
                </a:tc>
                <a:tc>
                  <a:txBody>
                    <a:bodyPr/>
                    <a:p>
                      <a:pPr>
                        <a:buNone/>
                      </a:pPr>
                      <a:r>
                        <a:rPr lang="zh-CN" altLang="en-US"/>
                        <a:t>选取class值以co开头的P节点</a:t>
                      </a:r>
                      <a:endParaRPr lang="zh-CN" altLang="en-US"/>
                    </a:p>
                  </a:txBody>
                  <a:tcPr/>
                </a:tc>
              </a:tr>
              <a:tr h="648335">
                <a:tc>
                  <a:txBody>
                    <a:bodyPr/>
                    <a:p>
                      <a:pPr>
                        <a:buNone/>
                      </a:pPr>
                      <a:r>
                        <a:rPr lang="zh-CN" altLang="en-US"/>
                        <a:t>contains</a:t>
                      </a:r>
                      <a:endParaRPr lang="zh-CN" altLang="en-US"/>
                    </a:p>
                  </a:txBody>
                  <a:tcPr/>
                </a:tc>
                <a:tc>
                  <a:txBody>
                    <a:bodyPr/>
                    <a:p>
                      <a:pPr>
                        <a:buNone/>
                      </a:pPr>
                      <a:r>
                        <a:rPr lang="zh-CN" altLang="en-US"/>
                        <a:t>//p[contains(@class,"co")]</a:t>
                      </a:r>
                      <a:endParaRPr lang="zh-CN" altLang="en-US"/>
                    </a:p>
                  </a:txBody>
                  <a:tcPr/>
                </a:tc>
                <a:tc>
                  <a:txBody>
                    <a:bodyPr/>
                    <a:p>
                      <a:pPr>
                        <a:buNone/>
                      </a:pPr>
                      <a:r>
                        <a:rPr lang="zh-CN" altLang="en-US"/>
                        <a:t>选取class值包含co的P节点</a:t>
                      </a:r>
                      <a:endParaRPr lang="zh-CN" altLang="en-US"/>
                    </a:p>
                  </a:txBody>
                  <a:tcPr/>
                </a:tc>
              </a:tr>
              <a:tr h="808355">
                <a:tc>
                  <a:txBody>
                    <a:bodyPr/>
                    <a:p>
                      <a:pPr>
                        <a:buNone/>
                      </a:pPr>
                      <a:r>
                        <a:rPr lang="zh-CN" altLang="en-US"/>
                        <a:t>And</a:t>
                      </a:r>
                      <a:endParaRPr lang="zh-CN" altLang="en-US"/>
                    </a:p>
                  </a:txBody>
                  <a:tcPr/>
                </a:tc>
                <a:tc>
                  <a:txBody>
                    <a:bodyPr/>
                    <a:p>
                      <a:pPr>
                        <a:buNone/>
                      </a:pPr>
                      <a:r>
                        <a:rPr lang="zh-CN" altLang="en-US"/>
                        <a:t>//p[contains(@class,"co")and contains(@class,"se")]</a:t>
                      </a:r>
                      <a:endParaRPr lang="zh-CN" altLang="en-US"/>
                    </a:p>
                  </a:txBody>
                  <a:tcPr/>
                </a:tc>
                <a:tc>
                  <a:txBody>
                    <a:bodyPr/>
                    <a:p>
                      <a:pPr>
                        <a:buNone/>
                      </a:pPr>
                      <a:r>
                        <a:rPr lang="zh-CN" altLang="en-US"/>
                        <a:t>选取class值包含co和se的P节点</a:t>
                      </a:r>
                      <a:endParaRPr lang="zh-CN" altLang="en-US"/>
                    </a:p>
                  </a:txBody>
                  <a:tcPr/>
                </a:tc>
              </a:tr>
              <a:tr h="863600">
                <a:tc>
                  <a:txBody>
                    <a:bodyPr/>
                    <a:p>
                      <a:pPr>
                        <a:buNone/>
                      </a:pPr>
                      <a:r>
                        <a:rPr lang="zh-CN" altLang="en-US"/>
                        <a:t>text</a:t>
                      </a:r>
                      <a:endParaRPr lang="zh-CN" altLang="en-US"/>
                    </a:p>
                  </a:txBody>
                  <a:tcPr/>
                </a:tc>
                <a:tc>
                  <a:txBody>
                    <a:bodyPr/>
                    <a:p>
                      <a:pPr>
                        <a:buNone/>
                      </a:pPr>
                      <a:r>
                        <a:rPr lang="zh-CN" altLang="en-US"/>
                        <a:t>//p/text()</a:t>
                      </a:r>
                      <a:endParaRPr lang="zh-CN" altLang="en-US"/>
                    </a:p>
                  </a:txBody>
                  <a:tcPr/>
                </a:tc>
                <a:tc>
                  <a:txBody>
                    <a:bodyPr/>
                    <a:p>
                      <a:pPr>
                        <a:buNone/>
                      </a:pPr>
                      <a:r>
                        <a:rPr lang="zh-CN" altLang="en-US"/>
                        <a:t>定位p节点并获取p节点内的文本内容</a:t>
                      </a:r>
                      <a:endParaRPr lang="zh-CN" altLang="en-US"/>
                    </a:p>
                  </a:txBody>
                  <a:tcPr/>
                </a:tc>
              </a:tr>
            </a:tbl>
          </a:graphicData>
        </a:graphic>
      </p:graphicFrame>
      <p:sp>
        <p:nvSpPr>
          <p:cNvPr id="4" name="标题 3"/>
          <p:cNvSpPr>
            <a:spLocks noGrp="1"/>
          </p:cNvSpPr>
          <p:nvPr/>
        </p:nvSpPr>
        <p:spPr>
          <a:xfrm>
            <a:off x="608330" y="608330"/>
            <a:ext cx="217170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XPATH </a:t>
            </a:r>
            <a:r>
              <a:rPr lang="zh-CN" altLang="en-US" sz="2800" spc="150">
                <a:solidFill>
                  <a:schemeClr val="tx1">
                    <a:lumMod val="65000"/>
                    <a:lumOff val="35000"/>
                  </a:schemeClr>
                </a:solidFill>
                <a:latin typeface="+mn-lt"/>
                <a:ea typeface="+mn-ea"/>
                <a:cs typeface="+mn-cs"/>
                <a:sym typeface="+mn-ea"/>
              </a:rPr>
              <a:t>语法</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739775" y="1228725"/>
            <a:ext cx="1953260" cy="1397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7877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String </a:t>
            </a:r>
            <a:r>
              <a:rPr lang="zh-CN" altLang="en-US" sz="2800" spc="150">
                <a:solidFill>
                  <a:schemeClr val="tx1">
                    <a:lumMod val="65000"/>
                    <a:lumOff val="35000"/>
                  </a:schemeClr>
                </a:solidFill>
                <a:latin typeface="+mn-lt"/>
                <a:ea typeface="+mn-ea"/>
                <a:cs typeface="+mn-cs"/>
                <a:sym typeface="+mn-ea"/>
              </a:rPr>
              <a:t>方法</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739775" y="1238250"/>
            <a:ext cx="1983740" cy="4445"/>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08330" y="1391285"/>
            <a:ext cx="11240135" cy="645160"/>
          </a:xfrm>
          <a:prstGeom prst="rect">
            <a:avLst/>
          </a:prstGeom>
          <a:noFill/>
        </p:spPr>
        <p:txBody>
          <a:bodyPr wrap="square" rtlCol="0" anchor="t">
            <a:spAutoFit/>
          </a:bodyPr>
          <a:p>
            <a:pPr indent="457200"/>
            <a:r>
              <a:rPr lang="zh-CN" altLang="en-US"/>
              <a:t>使用text()函数可以提取某个单独子节点下的文本，若想提取出定位到的子节点及其子孙节点下的全部文本，则需要使用String方法来实现，代码</a:t>
            </a:r>
            <a:r>
              <a:rPr lang="zh-CN" altLang="en-US">
                <a:sym typeface="+mn-ea"/>
              </a:rPr>
              <a:t>如下</a:t>
            </a:r>
            <a:r>
              <a:rPr lang="zh-CN" altLang="en-US"/>
              <a:t>：</a:t>
            </a:r>
            <a:endParaRPr lang="zh-CN" altLang="en-US"/>
          </a:p>
        </p:txBody>
      </p:sp>
      <p:sp>
        <p:nvSpPr>
          <p:cNvPr id="4" name="文本框 3"/>
          <p:cNvSpPr txBox="1"/>
          <p:nvPr/>
        </p:nvSpPr>
        <p:spPr>
          <a:xfrm>
            <a:off x="608330" y="2379345"/>
            <a:ext cx="6096000" cy="2861310"/>
          </a:xfrm>
          <a:prstGeom prst="rect">
            <a:avLst/>
          </a:prstGeom>
          <a:solidFill>
            <a:srgbClr val="D9D9D9"/>
          </a:solidFill>
        </p:spPr>
        <p:txBody>
          <a:bodyPr wrap="square" rtlCol="0" anchor="t">
            <a:spAutoFit/>
          </a:bodyPr>
          <a:p>
            <a:pPr marL="0" lvl="0" indent="0"/>
            <a:r>
              <a:rPr lang="zh-CN" altLang="en-US"/>
              <a:t>import requests</a:t>
            </a:r>
            <a:endParaRPr lang="zh-CN" altLang="en-US"/>
          </a:p>
          <a:p>
            <a:pPr marL="0" lvl="0" indent="0"/>
            <a:r>
              <a:rPr lang="en-US" altLang="zh-CN"/>
              <a:t># 实例化一个etree对象</a:t>
            </a:r>
            <a:endParaRPr lang="en-US" altLang="zh-CN"/>
          </a:p>
          <a:p>
            <a:r>
              <a:rPr lang="zh-CN" altLang="en-US"/>
              <a:t>from lxml import  etree</a:t>
            </a:r>
            <a:endParaRPr lang="zh-CN" altLang="en-US"/>
          </a:p>
          <a:p>
            <a:r>
              <a:rPr lang="zh-CN" altLang="en-US"/>
              <a:t>url="http://www.techlabplt.com:8080/BD-PC/static.html"</a:t>
            </a:r>
            <a:endParaRPr lang="zh-CN" altLang="en-US"/>
          </a:p>
          <a:p>
            <a:r>
              <a:rPr lang="zh-CN" altLang="en-US"/>
              <a:t>res=requests.get(url)</a:t>
            </a:r>
            <a:endParaRPr lang="zh-CN" altLang="en-US"/>
          </a:p>
          <a:p>
            <a:r>
              <a:rPr lang="zh-CN" altLang="en-US"/>
              <a:t>res.encoding='utf-8'</a:t>
            </a:r>
            <a:endParaRPr lang="zh-CN" altLang="en-US"/>
          </a:p>
          <a:p>
            <a:r>
              <a:rPr lang="zh-CN" altLang="en-US"/>
              <a:t>selector=etree.HTML(res.text)</a:t>
            </a:r>
            <a:endParaRPr lang="zh-CN" altLang="en-US"/>
          </a:p>
          <a:p>
            <a:r>
              <a:rPr lang="zh-CN" altLang="en-US"/>
              <a:t>print(etree.tostring(selector.xpath('//head')[0]))</a:t>
            </a:r>
            <a:endParaRPr lang="zh-CN" altLang="en-US"/>
          </a:p>
          <a:p>
            <a:r>
              <a:rPr lang="zh-CN" altLang="en-US"/>
              <a:t>print(selector.xpath('//head/text()'))</a:t>
            </a:r>
            <a:endParaRPr lang="zh-CN" altLang="en-US"/>
          </a:p>
          <a:p>
            <a:r>
              <a:rPr lang="zh-CN" altLang="en-US"/>
              <a:t>print(selector.xpath('//head')[0].xpath('string()'))</a:t>
            </a:r>
            <a:endParaRPr lang="zh-CN" altLang="en-US"/>
          </a:p>
        </p:txBody>
      </p:sp>
      <p:sp>
        <p:nvSpPr>
          <p:cNvPr id="7" name="文本框 6"/>
          <p:cNvSpPr txBox="1"/>
          <p:nvPr/>
        </p:nvSpPr>
        <p:spPr>
          <a:xfrm>
            <a:off x="6704330" y="3562350"/>
            <a:ext cx="1837690" cy="368300"/>
          </a:xfrm>
          <a:prstGeom prst="rect">
            <a:avLst/>
          </a:prstGeom>
          <a:noFill/>
        </p:spPr>
        <p:txBody>
          <a:bodyPr wrap="square" rtlCol="0">
            <a:spAutoFit/>
          </a:bodyPr>
          <a:p>
            <a:r>
              <a:rPr lang="zh-CN" altLang="en-US"/>
              <a:t>运行结果</a:t>
            </a:r>
            <a:r>
              <a:rPr lang="zh-CN" altLang="en-US"/>
              <a:t>如下：</a:t>
            </a:r>
            <a:endParaRPr lang="zh-CN" altLang="en-US"/>
          </a:p>
        </p:txBody>
      </p:sp>
      <p:sp>
        <p:nvSpPr>
          <p:cNvPr id="8" name="文本框 7"/>
          <p:cNvSpPr txBox="1"/>
          <p:nvPr/>
        </p:nvSpPr>
        <p:spPr>
          <a:xfrm>
            <a:off x="6657975" y="3930650"/>
            <a:ext cx="5191125" cy="1864360"/>
          </a:xfrm>
          <a:prstGeom prst="rect">
            <a:avLst/>
          </a:prstGeom>
          <a:solidFill>
            <a:srgbClr val="D9D9D9"/>
          </a:solidFill>
        </p:spPr>
        <p:txBody>
          <a:bodyPr wrap="square" rtlCol="0" anchor="t">
            <a:noAutofit/>
          </a:bodyPr>
          <a:p>
            <a:r>
              <a:rPr lang="zh-CN" altLang="en-US"/>
              <a:t>b'&lt;head&gt;&amp;#13;\n    &lt;link href="css/static.css" type="text/css" rel="stylesheet"/&gt;&amp;#13;\n    &lt;title&gt;&amp;#26032;&amp;#38395;&amp;#32593;&amp;#31449;&amp;#25512;&amp;#33616;&lt;/title&gt;&amp;#13;\n&lt;/head&gt;&amp;#13;\n'</a:t>
            </a:r>
            <a:endParaRPr lang="zh-CN" altLang="en-US"/>
          </a:p>
          <a:p>
            <a:r>
              <a:rPr lang="zh-CN" altLang="en-US"/>
              <a:t>['\r\n    ', '\r\n    ', '\r\n']</a:t>
            </a:r>
            <a:endParaRPr lang="zh-CN" altLang="en-US"/>
          </a:p>
          <a:p>
            <a:r>
              <a:rPr lang="zh-CN" altLang="en-US"/>
              <a:t>    新闻网站推荐</a:t>
            </a:r>
            <a:endParaRPr lang="zh-CN" altLang="en-US"/>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920000">
            <a:off x="6720840" y="2559050"/>
            <a:ext cx="872490" cy="87249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39545"/>
            <a:ext cx="11240135" cy="922020"/>
          </a:xfrm>
          <a:prstGeom prst="rect">
            <a:avLst/>
          </a:prstGeom>
          <a:noFill/>
        </p:spPr>
        <p:txBody>
          <a:bodyPr wrap="square" rtlCol="0" anchor="t">
            <a:spAutoFit/>
          </a:bodyPr>
          <a:p>
            <a:pPr indent="457200"/>
            <a:r>
              <a:rPr lang="zh-CN" altLang="en-US"/>
              <a:t>XPath中也可以使用通配符来选取位置的元素，常用的就是”*”通配符，它可以匹配任何元素节点。获取到</a:t>
            </a:r>
            <a:r>
              <a:rPr lang="en-US" altLang="zh-CN"/>
              <a:t>XPath</a:t>
            </a:r>
            <a:r>
              <a:rPr lang="zh-CN" altLang="en-US"/>
              <a:t>的方法和获取</a:t>
            </a:r>
            <a:r>
              <a:rPr lang="en-US" altLang="zh-CN"/>
              <a:t> Selector </a:t>
            </a:r>
            <a:r>
              <a:rPr lang="zh-CN" altLang="en-US"/>
              <a:t>的方法一致。基于网站（http://www.techlabplt.com:8080/BD-PC/priceList）</a:t>
            </a:r>
            <a:r>
              <a:rPr lang="zh-CN" altLang="en-US"/>
              <a:t>如下图：</a:t>
            </a:r>
            <a:endParaRPr lang="zh-CN" altLang="en-US"/>
          </a:p>
        </p:txBody>
      </p:sp>
      <p:pic>
        <p:nvPicPr>
          <p:cNvPr id="271" name="图片 7"/>
          <p:cNvPicPr>
            <a:picLocks noChangeAspect="1"/>
          </p:cNvPicPr>
          <p:nvPr/>
        </p:nvPicPr>
        <p:blipFill>
          <a:blip r:embed="rId2"/>
          <a:stretch>
            <a:fillRect/>
          </a:stretch>
        </p:blipFill>
        <p:spPr>
          <a:xfrm>
            <a:off x="2023745" y="2445385"/>
            <a:ext cx="7287895" cy="3785870"/>
          </a:xfrm>
          <a:prstGeom prst="rect">
            <a:avLst/>
          </a:prstGeom>
          <a:noFill/>
          <a:ln>
            <a:noFill/>
          </a:ln>
        </p:spPr>
      </p:pic>
      <p:sp>
        <p:nvSpPr>
          <p:cNvPr id="8" name="标题 3"/>
          <p:cNvSpPr>
            <a:spLocks noGrp="1"/>
          </p:cNvSpPr>
          <p:nvPr/>
        </p:nvSpPr>
        <p:spPr>
          <a:xfrm>
            <a:off x="608330" y="608330"/>
            <a:ext cx="37877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通配符</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5325" y="1228725"/>
            <a:ext cx="1160145" cy="1397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7877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lxml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739775" y="1228725"/>
            <a:ext cx="2390775" cy="13970"/>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08330" y="1406525"/>
            <a:ext cx="1348105" cy="368300"/>
          </a:xfrm>
          <a:prstGeom prst="rect">
            <a:avLst/>
          </a:prstGeom>
          <a:noFill/>
        </p:spPr>
        <p:txBody>
          <a:bodyPr wrap="square" rtlCol="0" anchor="t">
            <a:spAutoFit/>
          </a:bodyPr>
          <a:p>
            <a:r>
              <a:rPr lang="zh-CN" altLang="en-US"/>
              <a:t>代码实现：</a:t>
            </a:r>
            <a:endParaRPr lang="zh-CN" altLang="en-US"/>
          </a:p>
        </p:txBody>
      </p:sp>
      <p:sp>
        <p:nvSpPr>
          <p:cNvPr id="4" name="文本框 3"/>
          <p:cNvSpPr txBox="1"/>
          <p:nvPr/>
        </p:nvSpPr>
        <p:spPr>
          <a:xfrm>
            <a:off x="608330" y="1867535"/>
            <a:ext cx="7466965" cy="2861310"/>
          </a:xfrm>
          <a:prstGeom prst="rect">
            <a:avLst/>
          </a:prstGeom>
          <a:solidFill>
            <a:srgbClr val="D9D9D9"/>
          </a:solidFill>
        </p:spPr>
        <p:txBody>
          <a:bodyPr wrap="square" rtlCol="0" anchor="t">
            <a:spAutoFit/>
          </a:bodyPr>
          <a:p>
            <a:r>
              <a:rPr lang="zh-CN" altLang="en-US"/>
              <a:t>import requests</a:t>
            </a:r>
            <a:endParaRPr lang="zh-CN" altLang="en-US"/>
          </a:p>
          <a:p>
            <a:r>
              <a:rPr lang="en-US" altLang="zh-CN"/>
              <a:t># 实例化一个etree对象</a:t>
            </a:r>
            <a:endParaRPr lang="en-US" altLang="zh-CN"/>
          </a:p>
          <a:p>
            <a:r>
              <a:rPr lang="zh-CN" altLang="en-US"/>
              <a:t>from lxml import etree</a:t>
            </a:r>
            <a:endParaRPr lang="zh-CN" altLang="en-US"/>
          </a:p>
          <a:p>
            <a:r>
              <a:rPr lang="zh-CN" altLang="en-US"/>
              <a:t>res=requests.get("http://www.techlabplt.com:8080/BD-PC/priceList")</a:t>
            </a:r>
            <a:endParaRPr lang="zh-CN" altLang="en-US"/>
          </a:p>
          <a:p>
            <a:r>
              <a:rPr lang="zh-CN" altLang="en-US"/>
              <a:t>html=etree.HTML(res.text)</a:t>
            </a:r>
            <a:endParaRPr lang="zh-CN" altLang="en-US"/>
          </a:p>
          <a:p>
            <a:r>
              <a:rPr lang="zh-CN" altLang="en-US"/>
              <a:t>addressText=html.xpath('//*[@id="headAddress"]/span/text()')</a:t>
            </a:r>
            <a:endParaRPr lang="zh-CN" altLang="en-US"/>
          </a:p>
          <a:p>
            <a:r>
              <a:rPr lang="zh-CN" altLang="en-US"/>
              <a:t>print(addressText[0],":")</a:t>
            </a:r>
            <a:endParaRPr lang="zh-CN" altLang="en-US"/>
          </a:p>
          <a:p>
            <a:r>
              <a:rPr lang="zh-CN" altLang="en-US"/>
              <a:t>addPs=html.xpath('//*[@id="headAddress"]/div/p[position()&lt;4]/text()')</a:t>
            </a:r>
            <a:endParaRPr lang="zh-CN" altLang="en-US"/>
          </a:p>
          <a:p>
            <a:r>
              <a:rPr lang="zh-CN" altLang="en-US"/>
              <a:t>for addP in addPs:</a:t>
            </a:r>
            <a:endParaRPr lang="zh-CN" altLang="en-US"/>
          </a:p>
          <a:p>
            <a:r>
              <a:rPr lang="zh-CN" altLang="en-US"/>
              <a:t>    print(“addP”)</a:t>
            </a:r>
            <a:endParaRPr lang="zh-CN" altLang="en-US"/>
          </a:p>
        </p:txBody>
      </p:sp>
      <p:pic>
        <p:nvPicPr>
          <p:cNvPr id="1839652173" name="图片 1839652173"/>
          <p:cNvPicPr>
            <a:picLocks noChangeAspect="1"/>
          </p:cNvPicPr>
          <p:nvPr/>
        </p:nvPicPr>
        <p:blipFill>
          <a:blip r:embed="rId2"/>
          <a:stretch>
            <a:fillRect/>
          </a:stretch>
        </p:blipFill>
        <p:spPr>
          <a:xfrm>
            <a:off x="4396105" y="4589463"/>
            <a:ext cx="5278120" cy="2041525"/>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400000">
            <a:off x="7932420" y="3764915"/>
            <a:ext cx="872490" cy="87249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168515" cy="829945"/>
          </a:xfrm>
          <a:prstGeom prst="rect">
            <a:avLst/>
          </a:prstGeom>
          <a:noFill/>
        </p:spPr>
        <p:txBody>
          <a:bodyPr wrap="square" rtlCol="0">
            <a:spAutoFit/>
          </a:bodyPr>
          <a:p>
            <a:r>
              <a:rPr lang="zh-CN" altLang="en-US" sz="4800" b="1"/>
              <a:t>任务</a:t>
            </a:r>
            <a:r>
              <a:rPr lang="en-US" altLang="zh-CN" sz="4800" b="1"/>
              <a:t>2.2.3    </a:t>
            </a:r>
            <a:r>
              <a:rPr lang="zh-CN" altLang="en-US" sz="4800" b="1"/>
              <a:t>正则表达</a:t>
            </a:r>
            <a:r>
              <a:rPr lang="zh-CN" altLang="en-US" sz="4800" b="1"/>
              <a:t>式</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51917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正则</a:t>
            </a:r>
            <a:r>
              <a:rPr lang="zh-CN" altLang="en-US" sz="2800" spc="150">
                <a:solidFill>
                  <a:schemeClr val="tx1">
                    <a:lumMod val="65000"/>
                    <a:lumOff val="35000"/>
                  </a:schemeClr>
                </a:solidFill>
                <a:latin typeface="+mn-lt"/>
                <a:ea typeface="+mn-ea"/>
                <a:cs typeface="+mn-cs"/>
                <a:sym typeface="+mn-ea"/>
              </a:rPr>
              <a:t>表达式</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695325" y="1238250"/>
            <a:ext cx="1943100" cy="4445"/>
          </a:xfrm>
          <a:prstGeom prst="line">
            <a:avLst/>
          </a:prstGeom>
          <a:ln w="19050"/>
        </p:spPr>
        <p:style>
          <a:lnRef idx="1">
            <a:schemeClr val="dk1"/>
          </a:lnRef>
          <a:fillRef idx="0">
            <a:schemeClr val="dk1"/>
          </a:fillRef>
          <a:effectRef idx="0">
            <a:schemeClr val="dk1"/>
          </a:effectRef>
          <a:fontRef idx="minor">
            <a:schemeClr val="tx1"/>
          </a:fontRef>
        </p:style>
      </p:cxnSp>
      <p:sp>
        <p:nvSpPr>
          <p:cNvPr id="4" name="文本框 3"/>
          <p:cNvSpPr txBox="1"/>
          <p:nvPr/>
        </p:nvSpPr>
        <p:spPr>
          <a:xfrm>
            <a:off x="608330" y="1800225"/>
            <a:ext cx="11241405" cy="2609215"/>
          </a:xfrm>
          <a:prstGeom prst="rect">
            <a:avLst/>
          </a:prstGeom>
          <a:noFill/>
        </p:spPr>
        <p:txBody>
          <a:bodyPr wrap="square" rtlCol="0" anchor="t">
            <a:spAutoFit/>
          </a:bodyPr>
          <a:p>
            <a:pPr indent="457200">
              <a:lnSpc>
                <a:spcPct val="130000"/>
              </a:lnSpc>
            </a:pPr>
            <a:r>
              <a:rPr lang="zh-CN" altLang="en-US"/>
              <a:t>正则表达式是一个特殊的字符序列，它能帮助开发者方便地检查一个字符串是否与某种模式匹配。Python 中的 re模块拥有全部的正则表达式功能。例如测试字符串内的模式，替换文本，基于模式匹配从字符串中提取子字符串等。</a:t>
            </a:r>
            <a:endParaRPr lang="zh-CN" altLang="en-US"/>
          </a:p>
          <a:p>
            <a:pPr indent="457200">
              <a:lnSpc>
                <a:spcPct val="130000"/>
              </a:lnSpc>
            </a:pPr>
            <a:r>
              <a:rPr lang="zh-CN" altLang="en-US"/>
              <a:t>本章节主要介绍正则表达式模式语法和Python中的re模块常用的正则表达式处理函数的方法。</a:t>
            </a:r>
            <a:endParaRPr lang="zh-CN" altLang="en-US"/>
          </a:p>
          <a:p>
            <a:pPr indent="457200">
              <a:lnSpc>
                <a:spcPct val="130000"/>
              </a:lnSpc>
            </a:pPr>
            <a:endParaRPr lang="zh-CN" altLang="en-US"/>
          </a:p>
          <a:p>
            <a:pPr indent="457200">
              <a:lnSpc>
                <a:spcPct val="130000"/>
              </a:lnSpc>
            </a:pPr>
            <a:r>
              <a:rPr lang="zh-CN" altLang="en-US"/>
              <a:t>模式字符串使用特殊的语法来表示一个正则表达式：下表2-13列出了正则表达式模式语法中的特殊字符（也称之为元字符）。如果使用模式的同时提供了可选的标志参数，某些模式元素的含义会改变。</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graphicFrame>
        <p:nvGraphicFramePr>
          <p:cNvPr id="8" name="表格 7"/>
          <p:cNvGraphicFramePr/>
          <p:nvPr>
            <p:custDataLst>
              <p:tags r:id="rId2"/>
            </p:custDataLst>
          </p:nvPr>
        </p:nvGraphicFramePr>
        <p:xfrm>
          <a:off x="608330" y="1681480"/>
          <a:ext cx="9166860" cy="365760"/>
        </p:xfrm>
        <a:graphic>
          <a:graphicData uri="http://schemas.openxmlformats.org/drawingml/2006/table">
            <a:tbl>
              <a:tblPr firstRow="1" bandRow="1">
                <a:tableStyleId>{5C22544A-7EE6-4342-B048-85BDC9FD1C3A}</a:tableStyleId>
              </a:tblPr>
              <a:tblGrid>
                <a:gridCol w="982980"/>
                <a:gridCol w="8183880"/>
              </a:tblGrid>
              <a:tr h="0">
                <a:tc>
                  <a:txBody>
                    <a:bodyPr/>
                    <a:p>
                      <a:pPr algn="ctr">
                        <a:buNone/>
                      </a:pPr>
                      <a:r>
                        <a:rPr lang="zh-CN" altLang="en-US"/>
                        <a:t>元字符</a:t>
                      </a:r>
                      <a:endParaRPr lang="zh-CN" altLang="en-US"/>
                    </a:p>
                  </a:txBody>
                  <a:tcPr/>
                </a:tc>
                <a:tc>
                  <a:txBody>
                    <a:bodyPr/>
                    <a:p>
                      <a:pPr algn="ctr">
                        <a:buNone/>
                      </a:pPr>
                      <a:r>
                        <a:rPr lang="zh-CN" altLang="en-US"/>
                        <a:t>描述</a:t>
                      </a:r>
                      <a:endParaRPr lang="zh-CN" altLang="en-US"/>
                    </a:p>
                  </a:txBody>
                  <a:tcPr/>
                </a:tc>
              </a:tr>
              <a:tr h="0">
                <a:tc>
                  <a:txBody>
                    <a:bodyPr/>
                    <a:p>
                      <a:pPr>
                        <a:buNone/>
                      </a:pPr>
                      <a:r>
                        <a:rPr lang="zh-CN" altLang="en-US"/>
                        <a:t>.</a:t>
                      </a:r>
                      <a:endParaRPr lang="zh-CN" altLang="en-US"/>
                    </a:p>
                  </a:txBody>
                  <a:tcPr/>
                </a:tc>
                <a:tc>
                  <a:txBody>
                    <a:bodyPr/>
                    <a:p>
                      <a:pPr>
                        <a:buNone/>
                      </a:pPr>
                      <a:r>
                        <a:rPr lang="zh-CN" altLang="en-US"/>
                        <a:t>匹配任意单个字符（不包括换行符\n）。例如abc、aic、a&amp;c</a:t>
                      </a:r>
                      <a:endParaRPr lang="zh-CN" altLang="en-US"/>
                    </a:p>
                  </a:txBody>
                  <a:tcPr/>
                </a:tc>
              </a:tr>
              <a:tr h="0">
                <a:tc>
                  <a:txBody>
                    <a:bodyPr/>
                    <a:p>
                      <a:pPr>
                        <a:buNone/>
                      </a:pPr>
                      <a:r>
                        <a:rPr lang="zh-CN" altLang="en-US"/>
                        <a:t>^</a:t>
                      </a:r>
                      <a:endParaRPr lang="zh-CN" altLang="en-US"/>
                    </a:p>
                  </a:txBody>
                  <a:tcPr/>
                </a:tc>
                <a:tc>
                  <a:txBody>
                    <a:bodyPr/>
                    <a:p>
                      <a:pPr>
                        <a:buNone/>
                      </a:pPr>
                      <a:r>
                        <a:rPr lang="zh-CN" altLang="en-US"/>
                        <a:t>匹配字符串开头。例如^abc匹配abc开头的字符串</a:t>
                      </a:r>
                      <a:endParaRPr lang="zh-CN" altLang="en-US"/>
                    </a:p>
                  </a:txBody>
                  <a:tcPr/>
                </a:tc>
              </a:tr>
              <a:tr h="0">
                <a:tc>
                  <a:txBody>
                    <a:bodyPr/>
                    <a:p>
                      <a:pPr>
                        <a:buNone/>
                      </a:pPr>
                      <a:r>
                        <a:rPr lang="zh-CN" altLang="en-US"/>
                        <a:t>$</a:t>
                      </a:r>
                      <a:endParaRPr lang="zh-CN" altLang="en-US"/>
                    </a:p>
                  </a:txBody>
                  <a:tcPr/>
                </a:tc>
                <a:tc>
                  <a:txBody>
                    <a:bodyPr/>
                    <a:p>
                      <a:pPr>
                        <a:buNone/>
                      </a:pPr>
                      <a:r>
                        <a:rPr lang="zh-CN" altLang="en-US"/>
                        <a:t>匹配字符串结尾。例如abc$匹配abc结尾的字符串</a:t>
                      </a:r>
                      <a:endParaRPr lang="zh-CN" altLang="en-US"/>
                    </a:p>
                  </a:txBody>
                  <a:tcPr/>
                </a:tc>
              </a:tr>
              <a:tr h="0">
                <a:tc>
                  <a:txBody>
                    <a:bodyPr/>
                    <a:p>
                      <a:pPr>
                        <a:buNone/>
                      </a:pPr>
                      <a:r>
                        <a:rPr lang="zh-CN" altLang="en-US"/>
                        <a:t>[...]</a:t>
                      </a:r>
                      <a:endParaRPr lang="zh-CN" altLang="en-US"/>
                    </a:p>
                  </a:txBody>
                  <a:tcPr/>
                </a:tc>
                <a:tc>
                  <a:txBody>
                    <a:bodyPr/>
                    <a:p>
                      <a:pPr>
                        <a:buNone/>
                      </a:pPr>
                      <a:r>
                        <a:rPr lang="zh-CN" altLang="en-US"/>
                        <a:t>字符集。对应字符集中的任意一个字符。例如a[bcd],可匹配ab、ac、ad</a:t>
                      </a:r>
                      <a:endParaRPr lang="zh-CN" altLang="en-US"/>
                    </a:p>
                  </a:txBody>
                  <a:tcPr/>
                </a:tc>
              </a:tr>
              <a:tr h="0">
                <a:tc>
                  <a:txBody>
                    <a:bodyPr/>
                    <a:p>
                      <a:pPr>
                        <a:buNone/>
                      </a:pPr>
                      <a:r>
                        <a:rPr lang="zh-CN" altLang="en-US"/>
                        <a:t>|</a:t>
                      </a:r>
                      <a:endParaRPr lang="zh-CN" altLang="en-US"/>
                    </a:p>
                  </a:txBody>
                  <a:tcPr/>
                </a:tc>
                <a:tc>
                  <a:txBody>
                    <a:bodyPr/>
                    <a:p>
                      <a:pPr>
                        <a:buNone/>
                      </a:pPr>
                      <a:r>
                        <a:rPr lang="zh-CN" altLang="en-US"/>
                        <a:t>逻辑表达式 ‘或’ 。例如 a|b 代表可匹配 a 或者 b</a:t>
                      </a:r>
                      <a:endParaRPr lang="zh-CN" altLang="en-US"/>
                    </a:p>
                  </a:txBody>
                  <a:tcPr/>
                </a:tc>
              </a:tr>
              <a:tr h="0">
                <a:tc>
                  <a:txBody>
                    <a:bodyPr/>
                    <a:p>
                      <a:pPr>
                        <a:buNone/>
                      </a:pPr>
                      <a:r>
                        <a:rPr lang="zh-CN" altLang="en-US"/>
                        <a:t>\</a:t>
                      </a:r>
                      <a:endParaRPr lang="zh-CN" altLang="en-US"/>
                    </a:p>
                  </a:txBody>
                  <a:tcPr/>
                </a:tc>
                <a:tc>
                  <a:txBody>
                    <a:bodyPr/>
                    <a:p>
                      <a:pPr>
                        <a:buNone/>
                      </a:pPr>
                      <a:r>
                        <a:rPr lang="zh-CN" altLang="en-US"/>
                        <a:t>转义字符（把有特殊含义的字符转换成字面意思）</a:t>
                      </a:r>
                      <a:endParaRPr lang="zh-CN" altLang="en-US"/>
                    </a:p>
                  </a:txBody>
                  <a:tcPr/>
                </a:tc>
              </a:tr>
              <a:tr h="0">
                <a:tc>
                  <a:txBody>
                    <a:bodyPr/>
                    <a:p>
                      <a:pPr>
                        <a:buNone/>
                      </a:pPr>
                      <a:r>
                        <a:rPr lang="zh-CN" altLang="en-US"/>
                        <a:t>\d</a:t>
                      </a:r>
                      <a:endParaRPr lang="zh-CN" altLang="en-US"/>
                    </a:p>
                  </a:txBody>
                  <a:tcPr/>
                </a:tc>
                <a:tc>
                  <a:txBody>
                    <a:bodyPr/>
                    <a:p>
                      <a:pPr>
                        <a:buNone/>
                      </a:pPr>
                      <a:r>
                        <a:rPr lang="zh-CN" altLang="en-US"/>
                        <a:t>匹配一个数字字符。等价于 [0-9]。</a:t>
                      </a:r>
                      <a:endParaRPr lang="zh-CN" altLang="en-US"/>
                    </a:p>
                  </a:txBody>
                  <a:tcPr/>
                </a:tc>
              </a:tr>
              <a:tr h="365760">
                <a:tc>
                  <a:txBody>
                    <a:bodyPr/>
                    <a:p>
                      <a:pPr>
                        <a:buNone/>
                      </a:pPr>
                      <a:r>
                        <a:rPr lang="zh-CN" altLang="en-US"/>
                        <a:t>\D</a:t>
                      </a:r>
                      <a:endParaRPr lang="zh-CN" altLang="en-US"/>
                    </a:p>
                  </a:txBody>
                  <a:tcPr/>
                </a:tc>
                <a:tc>
                  <a:txBody>
                    <a:bodyPr/>
                    <a:p>
                      <a:pPr>
                        <a:buNone/>
                      </a:pPr>
                      <a:r>
                        <a:rPr lang="zh-CN" altLang="en-US"/>
                        <a:t>匹配一个非数字字符。等价于 [^0-9]。</a:t>
                      </a:r>
                      <a:endParaRPr lang="zh-CN" altLang="en-US"/>
                    </a:p>
                  </a:txBody>
                  <a:tcPr/>
                </a:tc>
              </a:tr>
              <a:tr h="0">
                <a:tc>
                  <a:txBody>
                    <a:bodyPr/>
                    <a:p>
                      <a:pPr>
                        <a:buNone/>
                      </a:pPr>
                      <a:r>
                        <a:rPr lang="zh-CN" altLang="en-US"/>
                        <a:t>\s</a:t>
                      </a:r>
                      <a:endParaRPr lang="zh-CN" altLang="en-US"/>
                    </a:p>
                  </a:txBody>
                  <a:tcPr/>
                </a:tc>
                <a:tc>
                  <a:txBody>
                    <a:bodyPr/>
                    <a:p>
                      <a:pPr>
                        <a:buNone/>
                      </a:pPr>
                      <a:r>
                        <a:rPr lang="zh-CN" altLang="en-US"/>
                        <a:t>匹配任何空白字符，包括空格、制表符、换页符等等。等价于 [ \f\n\r\t\v]。</a:t>
                      </a:r>
                      <a:endParaRPr lang="zh-CN" altLang="en-US"/>
                    </a:p>
                  </a:txBody>
                  <a:tcPr/>
                </a:tc>
              </a:tr>
              <a:tr h="0">
                <a:tc>
                  <a:txBody>
                    <a:bodyPr/>
                    <a:p>
                      <a:pPr>
                        <a:buNone/>
                      </a:pPr>
                      <a:r>
                        <a:rPr lang="zh-CN" altLang="en-US"/>
                        <a:t>\S</a:t>
                      </a:r>
                      <a:endParaRPr lang="zh-CN" altLang="en-US"/>
                    </a:p>
                  </a:txBody>
                  <a:tcPr/>
                </a:tc>
                <a:tc>
                  <a:txBody>
                    <a:bodyPr/>
                    <a:p>
                      <a:pPr>
                        <a:buNone/>
                      </a:pPr>
                      <a:r>
                        <a:rPr lang="zh-CN" altLang="en-US"/>
                        <a:t>匹配任何非空白字符。等价于 [^ \f\n\r\t\v]。</a:t>
                      </a:r>
                      <a:endParaRPr lang="zh-CN" altLang="en-US"/>
                    </a:p>
                  </a:txBody>
                  <a:tcPr/>
                </a:tc>
              </a:tr>
              <a:tr h="0">
                <a:tc>
                  <a:txBody>
                    <a:bodyPr/>
                    <a:p>
                      <a:pPr>
                        <a:buNone/>
                      </a:pPr>
                      <a:r>
                        <a:rPr lang="zh-CN" altLang="en-US"/>
                        <a:t>\w</a:t>
                      </a:r>
                      <a:endParaRPr lang="zh-CN" altLang="en-US"/>
                    </a:p>
                  </a:txBody>
                  <a:tcPr/>
                </a:tc>
                <a:tc>
                  <a:txBody>
                    <a:bodyPr/>
                    <a:p>
                      <a:pPr>
                        <a:buNone/>
                      </a:pPr>
                      <a:r>
                        <a:rPr lang="zh-CN" altLang="en-US"/>
                        <a:t>匹配包括下划线的任何单词字符。等价于'[A-Za-z0-9_]'。</a:t>
                      </a:r>
                      <a:endParaRPr lang="zh-CN" altLang="en-US"/>
                    </a:p>
                  </a:txBody>
                  <a:tcPr/>
                </a:tc>
              </a:tr>
              <a:tr h="0">
                <a:tc>
                  <a:txBody>
                    <a:bodyPr/>
                    <a:p>
                      <a:pPr>
                        <a:buNone/>
                      </a:pPr>
                      <a:r>
                        <a:rPr lang="zh-CN" altLang="en-US"/>
                        <a:t>\W</a:t>
                      </a:r>
                      <a:endParaRPr lang="zh-CN" altLang="en-US"/>
                    </a:p>
                  </a:txBody>
                  <a:tcPr/>
                </a:tc>
                <a:tc>
                  <a:txBody>
                    <a:bodyPr/>
                    <a:p>
                      <a:pPr>
                        <a:buNone/>
                      </a:pPr>
                      <a:r>
                        <a:rPr lang="zh-CN" altLang="en-US"/>
                        <a:t>匹配任何非单词字符。等价于 '[^A-Za-z0-9_]'。</a:t>
                      </a:r>
                      <a:endParaRPr lang="zh-CN" altLang="en-US"/>
                    </a:p>
                  </a:txBody>
                  <a:tcPr/>
                </a:tc>
              </a:tr>
              <a:tr h="0">
                <a:tc>
                  <a:txBody>
                    <a:bodyPr/>
                    <a:p>
                      <a:pPr>
                        <a:buNone/>
                      </a:pPr>
                      <a:r>
                        <a:rPr lang="zh-CN" altLang="en-US"/>
                        <a:t>\A</a:t>
                      </a:r>
                      <a:endParaRPr lang="zh-CN" altLang="en-US"/>
                    </a:p>
                  </a:txBody>
                  <a:tcPr/>
                </a:tc>
                <a:tc>
                  <a:txBody>
                    <a:bodyPr/>
                    <a:p>
                      <a:pPr>
                        <a:buNone/>
                      </a:pPr>
                      <a:r>
                        <a:rPr lang="zh-CN" altLang="en-US"/>
                        <a:t>仅匹配字符串开头。例如\Aabc</a:t>
                      </a:r>
                      <a:endParaRPr lang="zh-CN" altLang="en-US"/>
                    </a:p>
                  </a:txBody>
                  <a:tcPr/>
                </a:tc>
              </a:tr>
            </a:tbl>
          </a:graphicData>
        </a:graphic>
      </p:graphicFrame>
      <p:sp>
        <p:nvSpPr>
          <p:cNvPr id="2" name="标题 3"/>
          <p:cNvSpPr>
            <a:spLocks noGrp="1"/>
          </p:cNvSpPr>
          <p:nvPr/>
        </p:nvSpPr>
        <p:spPr>
          <a:xfrm>
            <a:off x="608330" y="608330"/>
            <a:ext cx="164401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元</a:t>
            </a:r>
            <a:r>
              <a:rPr lang="zh-CN" altLang="en-US" sz="2800" spc="150">
                <a:solidFill>
                  <a:schemeClr val="tx1">
                    <a:lumMod val="65000"/>
                    <a:lumOff val="35000"/>
                  </a:schemeClr>
                </a:solidFill>
                <a:latin typeface="+mn-lt"/>
                <a:ea typeface="+mn-ea"/>
                <a:cs typeface="+mn-cs"/>
                <a:sym typeface="+mn-ea"/>
              </a:rPr>
              <a:t>字符</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a:off x="659765" y="1242695"/>
            <a:ext cx="1177290" cy="444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624268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解析网页数据</a:t>
            </a:r>
            <a:r>
              <a:rPr lang="zh-CN" altLang="en-US" sz="2800" spc="150">
                <a:solidFill>
                  <a:schemeClr val="tx1">
                    <a:lumMod val="65000"/>
                    <a:lumOff val="35000"/>
                  </a:schemeClr>
                </a:solidFill>
                <a:latin typeface="+mn-lt"/>
                <a:ea typeface="+mn-ea"/>
                <a:cs typeface="+mn-cs"/>
                <a:sym typeface="+mn-ea"/>
              </a:rPr>
              <a:t>知识点</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74445"/>
            <a:ext cx="3435985" cy="39370"/>
          </a:xfrm>
          <a:prstGeom prst="line">
            <a:avLst/>
          </a:prstGeom>
          <a:ln w="19050"/>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608330" y="1720215"/>
            <a:ext cx="11283315" cy="4594225"/>
          </a:xfrm>
          <a:prstGeom prst="rect">
            <a:avLst/>
          </a:prstGeom>
          <a:noFill/>
        </p:spPr>
        <p:txBody>
          <a:bodyPr wrap="square" rtlCol="0">
            <a:noAutofit/>
          </a:bodyPr>
          <a:p>
            <a:pPr indent="457200"/>
            <a:r>
              <a:rPr lang="en-US" altLang="zh-CN" sz="1400" b="1" spc="150">
                <a:solidFill>
                  <a:schemeClr val="tx1">
                    <a:lumMod val="65000"/>
                    <a:lumOff val="35000"/>
                  </a:schemeClr>
                </a:solidFill>
                <a:uFillTx/>
                <a:latin typeface="+mn-ea"/>
                <a:cs typeface="+mn-ea"/>
              </a:rPr>
              <a:t>了解 BeautifulSoup 库的基本用法，包括如何解析 HTML 文档、遍历节点、搜索节点等；</a:t>
            </a:r>
            <a:endParaRPr lang="en-US" altLang="zh-CN" sz="1400" b="1" spc="150">
              <a:solidFill>
                <a:schemeClr val="tx1">
                  <a:lumMod val="65000"/>
                  <a:lumOff val="35000"/>
                </a:schemeClr>
              </a:solidFill>
              <a:uFillTx/>
              <a:latin typeface="+mn-ea"/>
              <a:cs typeface="+mn-ea"/>
            </a:endParaRPr>
          </a:p>
          <a:p>
            <a:pPr indent="0"/>
            <a:endParaRPr lang="en-US" altLang="zh-CN" sz="1400" b="1" spc="150">
              <a:solidFill>
                <a:schemeClr val="tx1">
                  <a:lumMod val="65000"/>
                  <a:lumOff val="35000"/>
                </a:schemeClr>
              </a:solidFill>
              <a:uFillTx/>
              <a:latin typeface="+mn-ea"/>
              <a:cs typeface="+mn-ea"/>
            </a:endParaRPr>
          </a:p>
          <a:p>
            <a:pPr indent="457200"/>
            <a:r>
              <a:rPr lang="en-US" altLang="zh-CN" sz="1400" b="1" spc="150">
                <a:solidFill>
                  <a:schemeClr val="tx1">
                    <a:lumMod val="65000"/>
                    <a:lumOff val="35000"/>
                  </a:schemeClr>
                </a:solidFill>
                <a:uFillTx/>
                <a:latin typeface="+mn-ea"/>
                <a:cs typeface="+mn-ea"/>
              </a:rPr>
              <a:t>了解 lxml 库的基本概念和使用方法，能够使用 lxml 库解析 HTML 文档，并提取所需数据；</a:t>
            </a:r>
            <a:endParaRPr lang="en-US" altLang="zh-CN" sz="1400" b="1" spc="150">
              <a:solidFill>
                <a:schemeClr val="tx1">
                  <a:lumMod val="65000"/>
                  <a:lumOff val="35000"/>
                </a:schemeClr>
              </a:solidFill>
              <a:uFillTx/>
              <a:latin typeface="+mn-ea"/>
              <a:cs typeface="+mn-ea"/>
            </a:endParaRPr>
          </a:p>
          <a:p>
            <a:pPr indent="457200" algn="l">
              <a:lnSpc>
                <a:spcPct val="220000"/>
              </a:lnSpc>
              <a:spcBef>
                <a:spcPts val="0"/>
              </a:spcBef>
              <a:spcAft>
                <a:spcPts val="600"/>
              </a:spcAft>
              <a:buClrTx/>
              <a:buSzTx/>
              <a:buNone/>
            </a:pPr>
            <a:r>
              <a:rPr lang="en-US" altLang="zh-CN" sz="1400" b="1" spc="150">
                <a:solidFill>
                  <a:schemeClr val="tx1">
                    <a:lumMod val="65000"/>
                    <a:lumOff val="35000"/>
                  </a:schemeClr>
                </a:solidFill>
                <a:uFillTx/>
                <a:latin typeface="+mn-ea"/>
                <a:cs typeface="+mn-ea"/>
              </a:rPr>
              <a:t>熟悉 lxml 库中的 etree 模块的主要功能和使用方法，如构建 XPath 选择器；</a:t>
            </a:r>
            <a:endParaRPr lang="en-US" altLang="zh-CN" sz="1400" b="1" spc="150">
              <a:solidFill>
                <a:schemeClr val="tx1">
                  <a:lumMod val="65000"/>
                  <a:lumOff val="35000"/>
                </a:schemeClr>
              </a:solidFill>
              <a:uFillTx/>
              <a:latin typeface="+mn-ea"/>
              <a:cs typeface="+mn-ea"/>
            </a:endParaRPr>
          </a:p>
          <a:p>
            <a:pPr indent="457200" algn="l">
              <a:lnSpc>
                <a:spcPct val="220000"/>
              </a:lnSpc>
              <a:spcBef>
                <a:spcPts val="0"/>
              </a:spcBef>
              <a:spcAft>
                <a:spcPts val="600"/>
              </a:spcAft>
              <a:buClrTx/>
              <a:buSzTx/>
              <a:buNone/>
            </a:pPr>
            <a:r>
              <a:rPr lang="en-US" altLang="zh-CN" sz="1400" b="1" spc="150">
                <a:solidFill>
                  <a:schemeClr val="tx1">
                    <a:lumMod val="65000"/>
                    <a:lumOff val="35000"/>
                  </a:schemeClr>
                </a:solidFill>
                <a:uFillTx/>
                <a:latin typeface="+mn-ea"/>
                <a:cs typeface="+mn-ea"/>
              </a:rPr>
              <a:t>掌握 XPath 语法，能够使用 XPath 表达式从 HTML 文档中选择元素、属性、文本等；</a:t>
            </a:r>
            <a:endParaRPr lang="en-US" altLang="zh-CN" sz="1400" b="1" spc="150">
              <a:solidFill>
                <a:schemeClr val="tx1">
                  <a:lumMod val="65000"/>
                  <a:lumOff val="35000"/>
                </a:schemeClr>
              </a:solidFill>
              <a:uFillTx/>
              <a:latin typeface="+mn-ea"/>
              <a:cs typeface="+mn-ea"/>
            </a:endParaRPr>
          </a:p>
          <a:p>
            <a:pPr indent="457200" algn="l">
              <a:lnSpc>
                <a:spcPct val="220000"/>
              </a:lnSpc>
              <a:spcBef>
                <a:spcPts val="0"/>
              </a:spcBef>
              <a:spcAft>
                <a:spcPts val="600"/>
              </a:spcAft>
              <a:buClrTx/>
              <a:buSzTx/>
              <a:buNone/>
            </a:pPr>
            <a:r>
              <a:rPr lang="en-US" altLang="zh-CN" sz="1400" b="1" spc="150">
                <a:solidFill>
                  <a:schemeClr val="tx1">
                    <a:lumMod val="65000"/>
                    <a:lumOff val="35000"/>
                  </a:schemeClr>
                </a:solidFill>
                <a:uFillTx/>
                <a:latin typeface="Arial" panose="020B0604020202020204" pitchFamily="34" charset="0"/>
                <a:ea typeface="微软雅黑" panose="020B0503020204020204" charset="-122"/>
                <a:sym typeface="+mn-ea"/>
              </a:rPr>
              <a:t>了解 Python 的 re 模块的各种方法和函数，如 re.search()、re.match()、re.findall()等函数，能够灵活应用正则表达式进行字符串处理和解析；</a:t>
            </a:r>
            <a:endParaRPr lang="en-US" altLang="zh-CN" sz="1400" b="1" spc="150">
              <a:solidFill>
                <a:schemeClr val="tx1">
                  <a:lumMod val="65000"/>
                  <a:lumOff val="35000"/>
                </a:schemeClr>
              </a:solidFill>
              <a:uFillTx/>
              <a:latin typeface="Arial" panose="020B0604020202020204" pitchFamily="34" charset="0"/>
              <a:ea typeface="微软雅黑" panose="020B0503020204020204" charset="-122"/>
              <a:sym typeface="+mn-ea"/>
            </a:endParaRPr>
          </a:p>
          <a:p>
            <a:pPr indent="457200" algn="l">
              <a:lnSpc>
                <a:spcPct val="220000"/>
              </a:lnSpc>
              <a:spcBef>
                <a:spcPts val="0"/>
              </a:spcBef>
              <a:spcAft>
                <a:spcPts val="600"/>
              </a:spcAft>
              <a:buClrTx/>
              <a:buSzTx/>
              <a:buNone/>
            </a:pPr>
            <a:r>
              <a:rPr lang="en-US" altLang="zh-CN" sz="1400" b="1" spc="150">
                <a:solidFill>
                  <a:schemeClr val="tx1">
                    <a:lumMod val="65000"/>
                    <a:lumOff val="35000"/>
                  </a:schemeClr>
                </a:solidFill>
                <a:uFillTx/>
                <a:latin typeface="Arial" panose="020B0604020202020204" pitchFamily="34" charset="0"/>
                <a:ea typeface="微软雅黑" panose="020B0503020204020204" charset="-122"/>
                <a:sym typeface="+mn-ea"/>
              </a:rPr>
              <a:t>熟练使用 Parsel 库中的 Selector 类，该类提供了一套方便的选择器语法，用于解析 HTML 文档并提取所需的数据；</a:t>
            </a:r>
            <a:endParaRPr lang="en-US" altLang="zh-CN" sz="1400" b="1" spc="150">
              <a:solidFill>
                <a:schemeClr val="tx1">
                  <a:lumMod val="65000"/>
                  <a:lumOff val="35000"/>
                </a:schemeClr>
              </a:solidFill>
              <a:uFillTx/>
              <a:latin typeface="Arial" panose="020B0604020202020204" pitchFamily="34" charset="0"/>
              <a:ea typeface="微软雅黑" panose="020B0503020204020204" charset="-122"/>
            </a:endParaRPr>
          </a:p>
          <a:p>
            <a:pPr indent="457200" algn="l">
              <a:lnSpc>
                <a:spcPct val="220000"/>
              </a:lnSpc>
              <a:spcBef>
                <a:spcPts val="0"/>
              </a:spcBef>
              <a:spcAft>
                <a:spcPts val="600"/>
              </a:spcAft>
              <a:buClrTx/>
              <a:buSzTx/>
              <a:buNone/>
            </a:pPr>
            <a:r>
              <a:rPr lang="en-US" altLang="zh-CN" sz="1400" b="1" spc="150">
                <a:solidFill>
                  <a:schemeClr val="tx1">
                    <a:lumMod val="65000"/>
                    <a:lumOff val="35000"/>
                  </a:schemeClr>
                </a:solidFill>
                <a:uFillTx/>
                <a:latin typeface="Arial" panose="020B0604020202020204" pitchFamily="34" charset="0"/>
                <a:ea typeface="微软雅黑" panose="020B0503020204020204" charset="-122"/>
                <a:sym typeface="+mn-ea"/>
              </a:rPr>
              <a:t>掌握如何结合 Requests 和 BeautifulSoup 库，通过发送 HTTP 请求获取网页内容，并使用解析工具提取所需数据的方法和技巧。</a:t>
            </a:r>
            <a:endParaRPr lang="en-US" altLang="zh-CN" sz="1400" b="1" spc="150">
              <a:solidFill>
                <a:schemeClr val="tx1">
                  <a:lumMod val="65000"/>
                  <a:lumOff val="35000"/>
                </a:schemeClr>
              </a:solidFill>
              <a:uFillTx/>
              <a:latin typeface="Arial" panose="020B0604020202020204" pitchFamily="34" charset="0"/>
              <a:ea typeface="微软雅黑" panose="020B0503020204020204" charset="-122"/>
            </a:endParaRPr>
          </a:p>
          <a:p>
            <a:pPr indent="457200" algn="l">
              <a:lnSpc>
                <a:spcPct val="220000"/>
              </a:lnSpc>
              <a:spcBef>
                <a:spcPts val="0"/>
              </a:spcBef>
              <a:spcAft>
                <a:spcPts val="600"/>
              </a:spcAft>
              <a:buClrTx/>
              <a:buSzTx/>
              <a:buNone/>
            </a:pPr>
            <a:endParaRPr lang="en-US" altLang="zh-CN" sz="1400" b="1" spc="150">
              <a:solidFill>
                <a:schemeClr val="tx1">
                  <a:lumMod val="65000"/>
                  <a:lumOff val="35000"/>
                </a:schemeClr>
              </a:solidFill>
              <a:uFillTx/>
              <a:latin typeface="+mn-ea"/>
              <a:cs typeface="+mn-ea"/>
            </a:endParaRPr>
          </a:p>
        </p:txBody>
      </p:sp>
      <p:sp>
        <p:nvSpPr>
          <p:cNvPr id="11" name="Freeform 867"/>
          <p:cNvSpPr>
            <a:spLocks noEditPoints="1"/>
          </p:cNvSpPr>
          <p:nvPr/>
        </p:nvSpPr>
        <p:spPr bwMode="auto">
          <a:xfrm>
            <a:off x="1101407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graphicFrame>
        <p:nvGraphicFramePr>
          <p:cNvPr id="8" name="表格 7"/>
          <p:cNvGraphicFramePr/>
          <p:nvPr>
            <p:custDataLst>
              <p:tags r:id="rId2"/>
            </p:custDataLst>
          </p:nvPr>
        </p:nvGraphicFramePr>
        <p:xfrm>
          <a:off x="608330" y="1633855"/>
          <a:ext cx="9166860" cy="2926080"/>
        </p:xfrm>
        <a:graphic>
          <a:graphicData uri="http://schemas.openxmlformats.org/drawingml/2006/table">
            <a:tbl>
              <a:tblPr firstRow="1" bandRow="1">
                <a:tableStyleId>{5C22544A-7EE6-4342-B048-85BDC9FD1C3A}</a:tableStyleId>
              </a:tblPr>
              <a:tblGrid>
                <a:gridCol w="868680"/>
                <a:gridCol w="8298180"/>
              </a:tblGrid>
              <a:tr h="365760">
                <a:tc>
                  <a:txBody>
                    <a:bodyPr/>
                    <a:p>
                      <a:pPr algn="ctr">
                        <a:buNone/>
                      </a:pPr>
                      <a:r>
                        <a:rPr lang="zh-CN" altLang="en-US"/>
                        <a:t>元</a:t>
                      </a:r>
                      <a:r>
                        <a:rPr lang="zh-CN" altLang="en-US"/>
                        <a:t>字符</a:t>
                      </a:r>
                      <a:endParaRPr lang="zh-CN" altLang="en-US"/>
                    </a:p>
                  </a:txBody>
                  <a:tcPr/>
                </a:tc>
                <a:tc>
                  <a:txBody>
                    <a:bodyPr/>
                    <a:p>
                      <a:pPr algn="ctr">
                        <a:buNone/>
                      </a:pPr>
                      <a:r>
                        <a:rPr lang="zh-CN" altLang="en-US"/>
                        <a:t>描述</a:t>
                      </a:r>
                      <a:endParaRPr lang="zh-CN" altLang="en-US"/>
                    </a:p>
                  </a:txBody>
                  <a:tcPr/>
                </a:tc>
              </a:tr>
              <a:tr h="0">
                <a:tc>
                  <a:txBody>
                    <a:bodyPr/>
                    <a:p>
                      <a:pPr>
                        <a:buNone/>
                      </a:pPr>
                      <a:r>
                        <a:rPr lang="zh-CN" altLang="en-US"/>
                        <a:t>\Z</a:t>
                      </a:r>
                      <a:endParaRPr lang="zh-CN" altLang="en-US"/>
                    </a:p>
                  </a:txBody>
                  <a:tcPr/>
                </a:tc>
                <a:tc>
                  <a:txBody>
                    <a:bodyPr/>
                    <a:p>
                      <a:pPr>
                        <a:buNone/>
                      </a:pPr>
                      <a:r>
                        <a:rPr lang="zh-CN" altLang="en-US"/>
                        <a:t>仅匹配字符串结尾。如果是存在换行，只匹配到换行前的结束字符串。例如abc\Z</a:t>
                      </a:r>
                      <a:endParaRPr lang="zh-CN" altLang="en-US"/>
                    </a:p>
                  </a:txBody>
                  <a:tcPr/>
                </a:tc>
              </a:tr>
              <a:tr h="365760">
                <a:tc>
                  <a:txBody>
                    <a:bodyPr/>
                    <a:p>
                      <a:pPr>
                        <a:buNone/>
                      </a:pPr>
                      <a:r>
                        <a:rPr lang="zh-CN" altLang="en-US"/>
                        <a:t>?</a:t>
                      </a:r>
                      <a:endParaRPr lang="zh-CN" altLang="en-US"/>
                    </a:p>
                  </a:txBody>
                  <a:tcPr/>
                </a:tc>
                <a:tc>
                  <a:txBody>
                    <a:bodyPr/>
                    <a:p>
                      <a:pPr>
                        <a:buNone/>
                      </a:pPr>
                      <a:r>
                        <a:rPr lang="zh-CN" altLang="en-US"/>
                        <a:t>匹配前一个字符0或1次。例如：ab？c匹配ac,abc等</a:t>
                      </a:r>
                      <a:endParaRPr lang="zh-CN" altLang="en-US"/>
                    </a:p>
                  </a:txBody>
                  <a:tcPr/>
                </a:tc>
              </a:tr>
              <a:tr h="0">
                <a:tc>
                  <a:txBody>
                    <a:bodyPr/>
                    <a:p>
                      <a:pPr>
                        <a:buNone/>
                      </a:pPr>
                      <a:r>
                        <a:rPr lang="zh-CN" altLang="en-US"/>
                        <a:t>+</a:t>
                      </a:r>
                      <a:endParaRPr lang="zh-CN" altLang="en-US"/>
                    </a:p>
                  </a:txBody>
                  <a:tcPr/>
                </a:tc>
                <a:tc>
                  <a:txBody>
                    <a:bodyPr/>
                    <a:p>
                      <a:pPr>
                        <a:buNone/>
                      </a:pPr>
                      <a:r>
                        <a:rPr lang="zh-CN" altLang="en-US"/>
                        <a:t>匹配前一个字符1或无限次。例如：ab+c匹配abc,abbc,abbbc等</a:t>
                      </a:r>
                      <a:endParaRPr lang="zh-CN" altLang="en-US"/>
                    </a:p>
                  </a:txBody>
                  <a:tcPr/>
                </a:tc>
              </a:tr>
              <a:tr h="0">
                <a:tc>
                  <a:txBody>
                    <a:bodyPr/>
                    <a:p>
                      <a:pPr>
                        <a:buNone/>
                      </a:pPr>
                      <a:r>
                        <a:rPr lang="zh-CN" altLang="en-US"/>
                        <a:t>*</a:t>
                      </a:r>
                      <a:endParaRPr lang="zh-CN" altLang="en-US"/>
                    </a:p>
                  </a:txBody>
                  <a:tcPr/>
                </a:tc>
                <a:tc>
                  <a:txBody>
                    <a:bodyPr/>
                    <a:p>
                      <a:pPr>
                        <a:buNone/>
                      </a:pPr>
                      <a:r>
                        <a:rPr lang="zh-CN" altLang="en-US"/>
                        <a:t>匹配前一个字符0或无限次。例如：ab*c匹配ac,abc,abbc,abbbc等</a:t>
                      </a:r>
                      <a:endParaRPr lang="zh-CN" altLang="en-US"/>
                    </a:p>
                  </a:txBody>
                  <a:tcPr/>
                </a:tc>
              </a:tr>
              <a:tr h="0">
                <a:tc>
                  <a:txBody>
                    <a:bodyPr/>
                    <a:p>
                      <a:pPr>
                        <a:buNone/>
                      </a:pPr>
                      <a:r>
                        <a:rPr lang="zh-CN" altLang="en-US"/>
                        <a:t>{n}</a:t>
                      </a:r>
                      <a:endParaRPr lang="zh-CN" altLang="en-US"/>
                    </a:p>
                  </a:txBody>
                  <a:tcPr/>
                </a:tc>
                <a:tc>
                  <a:txBody>
                    <a:bodyPr/>
                    <a:p>
                      <a:pPr>
                        <a:buNone/>
                      </a:pPr>
                      <a:r>
                        <a:rPr lang="zh-CN" altLang="en-US"/>
                        <a:t>匹配前一个字符n次。例如：ab{3}c匹配abbbc</a:t>
                      </a:r>
                      <a:endParaRPr lang="zh-CN" altLang="en-US"/>
                    </a:p>
                  </a:txBody>
                  <a:tcPr/>
                </a:tc>
              </a:tr>
              <a:tr h="0">
                <a:tc>
                  <a:txBody>
                    <a:bodyPr/>
                    <a:p>
                      <a:pPr>
                        <a:buNone/>
                      </a:pPr>
                      <a:r>
                        <a:rPr lang="zh-CN" altLang="en-US"/>
                        <a:t>{n,}</a:t>
                      </a:r>
                      <a:endParaRPr lang="zh-CN" altLang="en-US"/>
                    </a:p>
                  </a:txBody>
                  <a:tcPr/>
                </a:tc>
                <a:tc>
                  <a:txBody>
                    <a:bodyPr/>
                    <a:p>
                      <a:pPr>
                        <a:buNone/>
                      </a:pPr>
                      <a:r>
                        <a:rPr lang="zh-CN" altLang="en-US"/>
                        <a:t>匹配前面的字符最少n次。例如：ab{3，}c匹配abbbc，abbbbc,abbbbbc等</a:t>
                      </a:r>
                      <a:endParaRPr lang="zh-CN" altLang="en-US"/>
                    </a:p>
                  </a:txBody>
                  <a:tcPr/>
                </a:tc>
              </a:tr>
              <a:tr h="0">
                <a:tc>
                  <a:txBody>
                    <a:bodyPr/>
                    <a:p>
                      <a:pPr>
                        <a:buNone/>
                      </a:pPr>
                      <a:r>
                        <a:rPr lang="zh-CN" altLang="en-US"/>
                        <a:t>()</a:t>
                      </a:r>
                      <a:endParaRPr lang="zh-CN" altLang="en-US"/>
                    </a:p>
                  </a:txBody>
                  <a:tcPr/>
                </a:tc>
                <a:tc>
                  <a:txBody>
                    <a:bodyPr/>
                    <a:p>
                      <a:pPr>
                        <a:buNone/>
                      </a:pPr>
                      <a:r>
                        <a:rPr lang="zh-CN" altLang="en-US"/>
                        <a:t>对正则表达式分组并记住匹配的文本</a:t>
                      </a:r>
                      <a:endParaRPr lang="zh-CN" altLang="en-US"/>
                    </a:p>
                  </a:txBody>
                  <a:tcPr/>
                </a:tc>
              </a:tr>
            </a:tbl>
          </a:graphicData>
        </a:graphic>
      </p:graphicFrame>
      <p:sp>
        <p:nvSpPr>
          <p:cNvPr id="2" name="文本框 1"/>
          <p:cNvSpPr txBox="1"/>
          <p:nvPr/>
        </p:nvSpPr>
        <p:spPr>
          <a:xfrm>
            <a:off x="8801735" y="4559935"/>
            <a:ext cx="973455" cy="368300"/>
          </a:xfrm>
          <a:prstGeom prst="rect">
            <a:avLst/>
          </a:prstGeom>
          <a:noFill/>
        </p:spPr>
        <p:txBody>
          <a:bodyPr wrap="square" rtlCol="0">
            <a:spAutoFit/>
          </a:bodyPr>
          <a:p>
            <a:r>
              <a:rPr lang="zh-CN" altLang="en-US"/>
              <a:t>（续表）</a:t>
            </a:r>
            <a:endParaRPr lang="zh-CN" altLang="en-US"/>
          </a:p>
        </p:txBody>
      </p:sp>
      <p:sp>
        <p:nvSpPr>
          <p:cNvPr id="4" name="标题 3"/>
          <p:cNvSpPr>
            <a:spLocks noGrp="1"/>
          </p:cNvSpPr>
          <p:nvPr/>
        </p:nvSpPr>
        <p:spPr>
          <a:xfrm>
            <a:off x="608330" y="608330"/>
            <a:ext cx="164401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元</a:t>
            </a:r>
            <a:r>
              <a:rPr lang="zh-CN" altLang="en-US" sz="2800" spc="150">
                <a:solidFill>
                  <a:schemeClr val="tx1">
                    <a:lumMod val="65000"/>
                    <a:lumOff val="35000"/>
                  </a:schemeClr>
                </a:solidFill>
                <a:latin typeface="+mn-lt"/>
                <a:ea typeface="+mn-ea"/>
                <a:cs typeface="+mn-cs"/>
                <a:sym typeface="+mn-ea"/>
              </a:rPr>
              <a:t>字符</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a:off x="659765" y="1242695"/>
            <a:ext cx="1177290" cy="444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51917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正则表达式</a:t>
            </a:r>
            <a:r>
              <a:rPr lang="zh-CN" altLang="en-US" sz="2800" spc="150">
                <a:solidFill>
                  <a:schemeClr val="tx1">
                    <a:lumMod val="65000"/>
                    <a:lumOff val="35000"/>
                  </a:schemeClr>
                </a:solidFill>
                <a:latin typeface="+mn-lt"/>
                <a:ea typeface="+mn-ea"/>
                <a:cs typeface="+mn-cs"/>
                <a:sym typeface="+mn-ea"/>
              </a:rPr>
              <a:t>实例</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695325" y="1228725"/>
            <a:ext cx="2699385" cy="13970"/>
          </a:xfrm>
          <a:prstGeom prst="line">
            <a:avLst/>
          </a:prstGeom>
          <a:ln w="19050"/>
        </p:spPr>
        <p:style>
          <a:lnRef idx="1">
            <a:schemeClr val="dk1"/>
          </a:lnRef>
          <a:fillRef idx="0">
            <a:schemeClr val="dk1"/>
          </a:fillRef>
          <a:effectRef idx="0">
            <a:schemeClr val="dk1"/>
          </a:effectRef>
          <a:fontRef idx="minor">
            <a:schemeClr val="tx1"/>
          </a:fontRef>
        </p:style>
      </p:cxnSp>
      <p:graphicFrame>
        <p:nvGraphicFramePr>
          <p:cNvPr id="2" name="表格 1"/>
          <p:cNvGraphicFramePr/>
          <p:nvPr>
            <p:custDataLst>
              <p:tags r:id="rId2"/>
            </p:custDataLst>
          </p:nvPr>
        </p:nvGraphicFramePr>
        <p:xfrm>
          <a:off x="739775" y="1681480"/>
          <a:ext cx="8067040" cy="5120640"/>
        </p:xfrm>
        <a:graphic>
          <a:graphicData uri="http://schemas.openxmlformats.org/drawingml/2006/table">
            <a:tbl>
              <a:tblPr firstRow="1" bandRow="1">
                <a:tableStyleId>{5C22544A-7EE6-4342-B048-85BDC9FD1C3A}</a:tableStyleId>
              </a:tblPr>
              <a:tblGrid>
                <a:gridCol w="2875280"/>
                <a:gridCol w="5191760"/>
              </a:tblGrid>
              <a:tr h="0">
                <a:tc>
                  <a:txBody>
                    <a:bodyPr/>
                    <a:p>
                      <a:pPr>
                        <a:buNone/>
                      </a:pPr>
                      <a:r>
                        <a:rPr lang="zh-CN" altLang="en-US"/>
                        <a:t>实例</a:t>
                      </a:r>
                      <a:endParaRPr lang="zh-CN" altLang="en-US"/>
                    </a:p>
                  </a:txBody>
                  <a:tcPr/>
                </a:tc>
                <a:tc>
                  <a:txBody>
                    <a:bodyPr/>
                    <a:p>
                      <a:pPr>
                        <a:buNone/>
                      </a:pPr>
                      <a:r>
                        <a:rPr lang="zh-CN" altLang="en-US"/>
                        <a:t>对应字符串</a:t>
                      </a:r>
                      <a:endParaRPr lang="zh-CN" altLang="en-US"/>
                    </a:p>
                  </a:txBody>
                  <a:tcPr/>
                </a:tc>
              </a:tr>
              <a:tr h="0">
                <a:tc>
                  <a:txBody>
                    <a:bodyPr/>
                    <a:p>
                      <a:pPr>
                        <a:buNone/>
                      </a:pPr>
                      <a:r>
                        <a:rPr lang="zh-CN" altLang="en-US"/>
                        <a:t>PYTHON</a:t>
                      </a:r>
                      <a:endParaRPr lang="zh-CN" altLang="en-US"/>
                    </a:p>
                  </a:txBody>
                  <a:tcPr/>
                </a:tc>
                <a:tc>
                  <a:txBody>
                    <a:bodyPr/>
                    <a:p>
                      <a:pPr>
                        <a:buNone/>
                      </a:pPr>
                      <a:r>
                        <a:rPr lang="zh-CN" altLang="en-US"/>
                        <a:t>‘PYTHON’</a:t>
                      </a:r>
                      <a:endParaRPr lang="zh-CN" altLang="en-US"/>
                    </a:p>
                  </a:txBody>
                  <a:tcPr/>
                </a:tc>
              </a:tr>
              <a:tr h="0">
                <a:tc>
                  <a:txBody>
                    <a:bodyPr/>
                    <a:p>
                      <a:pPr>
                        <a:buNone/>
                      </a:pPr>
                      <a:r>
                        <a:rPr lang="zh-CN" altLang="en-US"/>
                        <a:t>P(Y|YT|YTH|YTHO)?N</a:t>
                      </a:r>
                      <a:endParaRPr lang="zh-CN" altLang="en-US"/>
                    </a:p>
                  </a:txBody>
                  <a:tcPr/>
                </a:tc>
                <a:tc>
                  <a:txBody>
                    <a:bodyPr/>
                    <a:p>
                      <a:pPr>
                        <a:buNone/>
                      </a:pPr>
                      <a:r>
                        <a:rPr lang="zh-CN" altLang="en-US"/>
                        <a:t>'PN','PYN','PYTN','PYTHN','PYTHON'</a:t>
                      </a:r>
                      <a:endParaRPr lang="zh-CN" altLang="en-US"/>
                    </a:p>
                  </a:txBody>
                  <a:tcPr/>
                </a:tc>
              </a:tr>
              <a:tr h="0">
                <a:tc>
                  <a:txBody>
                    <a:bodyPr/>
                    <a:p>
                      <a:pPr>
                        <a:buNone/>
                      </a:pPr>
                      <a:r>
                        <a:rPr lang="zh-CN" altLang="en-US"/>
                        <a:t>PYTHON+</a:t>
                      </a:r>
                      <a:endParaRPr lang="zh-CN" altLang="en-US"/>
                    </a:p>
                  </a:txBody>
                  <a:tcPr/>
                </a:tc>
                <a:tc>
                  <a:txBody>
                    <a:bodyPr/>
                    <a:p>
                      <a:pPr>
                        <a:buNone/>
                      </a:pPr>
                      <a:r>
                        <a:rPr lang="zh-CN" altLang="en-US"/>
                        <a:t>'PYTHON','PYTHONN','PYTHONNN'...</a:t>
                      </a:r>
                      <a:endParaRPr lang="zh-CN" altLang="en-US"/>
                    </a:p>
                  </a:txBody>
                  <a:tcPr/>
                </a:tc>
              </a:tr>
              <a:tr h="0">
                <a:tc>
                  <a:txBody>
                    <a:bodyPr/>
                    <a:p>
                      <a:pPr>
                        <a:buNone/>
                      </a:pPr>
                      <a:r>
                        <a:rPr lang="zh-CN" altLang="en-US"/>
                        <a:t>PY[TH]ON</a:t>
                      </a:r>
                      <a:endParaRPr lang="zh-CN" altLang="en-US"/>
                    </a:p>
                  </a:txBody>
                  <a:tcPr/>
                </a:tc>
                <a:tc>
                  <a:txBody>
                    <a:bodyPr/>
                    <a:p>
                      <a:pPr>
                        <a:buNone/>
                      </a:pPr>
                      <a:r>
                        <a:rPr lang="zh-CN" altLang="en-US"/>
                        <a:t>'PYTON','PYHON'</a:t>
                      </a:r>
                      <a:endParaRPr lang="zh-CN" altLang="en-US"/>
                    </a:p>
                  </a:txBody>
                  <a:tcPr/>
                </a:tc>
              </a:tr>
              <a:tr h="0">
                <a:tc>
                  <a:txBody>
                    <a:bodyPr/>
                    <a:p>
                      <a:pPr>
                        <a:buNone/>
                      </a:pPr>
                      <a:r>
                        <a:rPr lang="zh-CN" altLang="en-US"/>
                        <a:t>PY[^TH]?ON</a:t>
                      </a:r>
                      <a:endParaRPr lang="zh-CN" altLang="en-US"/>
                    </a:p>
                  </a:txBody>
                  <a:tcPr/>
                </a:tc>
                <a:tc>
                  <a:txBody>
                    <a:bodyPr/>
                    <a:p>
                      <a:pPr>
                        <a:buNone/>
                      </a:pPr>
                      <a:r>
                        <a:rPr lang="zh-CN" altLang="en-US"/>
                        <a:t>'PYON','PYaON','PYbON','PYcON'...</a:t>
                      </a:r>
                      <a:endParaRPr lang="zh-CN" altLang="en-US"/>
                    </a:p>
                  </a:txBody>
                  <a:tcPr/>
                </a:tc>
              </a:tr>
              <a:tr h="0">
                <a:tc>
                  <a:txBody>
                    <a:bodyPr/>
                    <a:p>
                      <a:pPr>
                        <a:buNone/>
                      </a:pPr>
                      <a:r>
                        <a:rPr lang="zh-CN" altLang="en-US"/>
                        <a:t>PY{,3}N</a:t>
                      </a:r>
                      <a:endParaRPr lang="zh-CN" altLang="en-US"/>
                    </a:p>
                  </a:txBody>
                  <a:tcPr/>
                </a:tc>
                <a:tc>
                  <a:txBody>
                    <a:bodyPr/>
                    <a:p>
                      <a:pPr>
                        <a:buNone/>
                      </a:pPr>
                      <a:r>
                        <a:rPr lang="zh-CN" altLang="en-US"/>
                        <a:t>'PN','PYN','PYYN','PYYYN'</a:t>
                      </a:r>
                      <a:endParaRPr lang="zh-CN" altLang="en-US"/>
                    </a:p>
                  </a:txBody>
                  <a:tcPr/>
                </a:tc>
              </a:tr>
              <a:tr h="0">
                <a:tc>
                  <a:txBody>
                    <a:bodyPr/>
                    <a:p>
                      <a:pPr>
                        <a:buNone/>
                      </a:pPr>
                      <a:r>
                        <a:rPr lang="zh-CN" altLang="en-US"/>
                        <a:t>^[A-Za-z]+$</a:t>
                      </a:r>
                      <a:endParaRPr lang="zh-CN" altLang="en-US"/>
                    </a:p>
                  </a:txBody>
                  <a:tcPr/>
                </a:tc>
                <a:tc>
                  <a:txBody>
                    <a:bodyPr/>
                    <a:p>
                      <a:pPr>
                        <a:buNone/>
                      </a:pPr>
                      <a:r>
                        <a:rPr lang="zh-CN" altLang="en-US"/>
                        <a:t>由26个字母组成的字符串</a:t>
                      </a:r>
                      <a:endParaRPr lang="zh-CN" altLang="en-US"/>
                    </a:p>
                  </a:txBody>
                  <a:tcPr/>
                </a:tc>
              </a:tr>
              <a:tr h="0">
                <a:tc>
                  <a:txBody>
                    <a:bodyPr/>
                    <a:p>
                      <a:pPr>
                        <a:buNone/>
                      </a:pPr>
                      <a:r>
                        <a:rPr lang="zh-CN" altLang="en-US"/>
                        <a:t>^[A-Za-z0-9]+$</a:t>
                      </a:r>
                      <a:endParaRPr lang="zh-CN" altLang="en-US"/>
                    </a:p>
                  </a:txBody>
                  <a:tcPr/>
                </a:tc>
                <a:tc>
                  <a:txBody>
                    <a:bodyPr/>
                    <a:p>
                      <a:pPr>
                        <a:buNone/>
                      </a:pPr>
                      <a:r>
                        <a:rPr lang="zh-CN" altLang="en-US"/>
                        <a:t>由26个字母和数字组成的字符串</a:t>
                      </a:r>
                      <a:endParaRPr lang="zh-CN" altLang="en-US"/>
                    </a:p>
                  </a:txBody>
                  <a:tcPr/>
                </a:tc>
              </a:tr>
              <a:tr h="0">
                <a:tc>
                  <a:txBody>
                    <a:bodyPr/>
                    <a:p>
                      <a:pPr>
                        <a:buNone/>
                      </a:pPr>
                      <a:r>
                        <a:rPr lang="zh-CN" altLang="en-US"/>
                        <a:t>^-?\d+$</a:t>
                      </a:r>
                      <a:endParaRPr lang="zh-CN" altLang="en-US"/>
                    </a:p>
                  </a:txBody>
                  <a:tcPr/>
                </a:tc>
                <a:tc>
                  <a:txBody>
                    <a:bodyPr/>
                    <a:p>
                      <a:pPr>
                        <a:buNone/>
                      </a:pPr>
                      <a:r>
                        <a:rPr lang="zh-CN" altLang="en-US"/>
                        <a:t>整数形式的字符串</a:t>
                      </a:r>
                      <a:endParaRPr lang="zh-CN" altLang="en-US"/>
                    </a:p>
                  </a:txBody>
                  <a:tcPr/>
                </a:tc>
              </a:tr>
              <a:tr h="0">
                <a:tc>
                  <a:txBody>
                    <a:bodyPr/>
                    <a:p>
                      <a:pPr>
                        <a:buNone/>
                      </a:pPr>
                      <a:r>
                        <a:rPr lang="zh-CN" altLang="en-US"/>
                        <a:t>^[0-9]*[1-9][0-9]*$</a:t>
                      </a:r>
                      <a:endParaRPr lang="zh-CN" altLang="en-US"/>
                    </a:p>
                  </a:txBody>
                  <a:tcPr/>
                </a:tc>
                <a:tc>
                  <a:txBody>
                    <a:bodyPr/>
                    <a:p>
                      <a:pPr>
                        <a:buNone/>
                      </a:pPr>
                      <a:r>
                        <a:rPr lang="zh-CN" altLang="en-US"/>
                        <a:t>正整数形式的字符串</a:t>
                      </a:r>
                      <a:endParaRPr lang="zh-CN" altLang="en-US"/>
                    </a:p>
                  </a:txBody>
                  <a:tcPr/>
                </a:tc>
              </a:tr>
              <a:tr h="0">
                <a:tc>
                  <a:txBody>
                    <a:bodyPr/>
                    <a:p>
                      <a:pPr>
                        <a:buNone/>
                      </a:pPr>
                      <a:r>
                        <a:rPr lang="zh-CN" altLang="en-US"/>
                        <a:t>[1-9]\d{5}</a:t>
                      </a:r>
                      <a:endParaRPr lang="zh-CN" altLang="en-US"/>
                    </a:p>
                  </a:txBody>
                  <a:tcPr/>
                </a:tc>
                <a:tc>
                  <a:txBody>
                    <a:bodyPr/>
                    <a:p>
                      <a:pPr>
                        <a:buNone/>
                      </a:pPr>
                      <a:r>
                        <a:rPr lang="zh-CN" altLang="en-US"/>
                        <a:t>中国境内邮政编码，6位</a:t>
                      </a:r>
                      <a:endParaRPr lang="zh-CN" altLang="en-US"/>
                    </a:p>
                  </a:txBody>
                  <a:tcPr/>
                </a:tc>
              </a:tr>
              <a:tr h="0">
                <a:tc>
                  <a:txBody>
                    <a:bodyPr/>
                    <a:p>
                      <a:pPr>
                        <a:buNone/>
                      </a:pPr>
                      <a:r>
                        <a:rPr lang="zh-CN" altLang="en-US"/>
                        <a:t>[\u4e00-\u9fa5]</a:t>
                      </a:r>
                      <a:endParaRPr lang="zh-CN" altLang="en-US"/>
                    </a:p>
                  </a:txBody>
                  <a:tcPr/>
                </a:tc>
                <a:tc>
                  <a:txBody>
                    <a:bodyPr/>
                    <a:p>
                      <a:pPr>
                        <a:buNone/>
                      </a:pPr>
                      <a:r>
                        <a:rPr lang="zh-CN" altLang="en-US"/>
                        <a:t>匹配中文字符</a:t>
                      </a:r>
                      <a:endParaRPr lang="zh-CN" altLang="en-US"/>
                    </a:p>
                  </a:txBody>
                  <a:tcPr/>
                </a:tc>
              </a:tr>
              <a:tr h="0">
                <a:tc>
                  <a:txBody>
                    <a:bodyPr/>
                    <a:p>
                      <a:pPr>
                        <a:buNone/>
                      </a:pPr>
                      <a:r>
                        <a:rPr lang="zh-CN" altLang="en-US"/>
                        <a:t>\d{3}-\d{8}|\d{4}-\d{7}</a:t>
                      </a:r>
                      <a:endParaRPr lang="zh-CN" altLang="en-US"/>
                    </a:p>
                  </a:txBody>
                  <a:tcPr/>
                </a:tc>
                <a:tc>
                  <a:txBody>
                    <a:bodyPr/>
                    <a:p>
                      <a:pPr>
                        <a:buNone/>
                      </a:pPr>
                      <a:r>
                        <a:rPr lang="zh-CN" altLang="en-US"/>
                        <a:t>国内电话号码，010-68913536</a:t>
                      </a:r>
                      <a:endParaRPr lang="zh-CN" altLang="en-US"/>
                    </a:p>
                  </a:txBody>
                  <a:tcPr/>
                </a:tc>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51917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正则表达式</a:t>
            </a:r>
            <a:r>
              <a:rPr lang="en-US" altLang="zh-CN" sz="2800" spc="150">
                <a:solidFill>
                  <a:schemeClr val="tx1">
                    <a:lumMod val="65000"/>
                    <a:lumOff val="35000"/>
                  </a:schemeClr>
                </a:solidFill>
                <a:latin typeface="+mn-lt"/>
                <a:ea typeface="+mn-ea"/>
                <a:cs typeface="+mn-cs"/>
                <a:sym typeface="+mn-ea"/>
              </a:rPr>
              <a:t>-re</a:t>
            </a:r>
            <a:r>
              <a:rPr lang="zh-CN" altLang="en-US" sz="2800" spc="150">
                <a:solidFill>
                  <a:schemeClr val="tx1">
                    <a:lumMod val="65000"/>
                    <a:lumOff val="35000"/>
                  </a:schemeClr>
                </a:solidFill>
                <a:latin typeface="+mn-lt"/>
                <a:ea typeface="+mn-ea"/>
                <a:cs typeface="+mn-cs"/>
                <a:sym typeface="+mn-ea"/>
              </a:rPr>
              <a:t>模块</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739775" y="1221740"/>
            <a:ext cx="2917190" cy="20955"/>
          </a:xfrm>
          <a:prstGeom prst="line">
            <a:avLst/>
          </a:prstGeom>
          <a:ln w="19050"/>
        </p:spPr>
        <p:style>
          <a:lnRef idx="1">
            <a:schemeClr val="dk1"/>
          </a:lnRef>
          <a:fillRef idx="0">
            <a:schemeClr val="dk1"/>
          </a:fillRef>
          <a:effectRef idx="0">
            <a:schemeClr val="dk1"/>
          </a:effectRef>
          <a:fontRef idx="minor">
            <a:schemeClr val="tx1"/>
          </a:fontRef>
        </p:style>
      </p:cxnSp>
      <p:sp>
        <p:nvSpPr>
          <p:cNvPr id="7" name="文本框 6"/>
          <p:cNvSpPr txBox="1"/>
          <p:nvPr/>
        </p:nvSpPr>
        <p:spPr>
          <a:xfrm>
            <a:off x="608330" y="1845945"/>
            <a:ext cx="10516235" cy="3388360"/>
          </a:xfrm>
          <a:prstGeom prst="rect">
            <a:avLst/>
          </a:prstGeom>
          <a:noFill/>
        </p:spPr>
        <p:txBody>
          <a:bodyPr wrap="square" rtlCol="0">
            <a:spAutoFit/>
          </a:bodyPr>
          <a:p>
            <a:r>
              <a:rPr lang="en-US" altLang="zh-CN" sz="2000" b="1"/>
              <a:t>re</a:t>
            </a:r>
            <a:r>
              <a:rPr lang="zh-CN" altLang="en-US" sz="2000" b="1"/>
              <a:t>模块</a:t>
            </a:r>
            <a:endParaRPr lang="zh-CN" altLang="en-US" sz="2000" b="1"/>
          </a:p>
          <a:p>
            <a:pPr indent="457200">
              <a:lnSpc>
                <a:spcPct val="120000"/>
              </a:lnSpc>
            </a:pPr>
            <a:r>
              <a:rPr lang="zh-CN" altLang="en-US"/>
              <a:t>Python使用正则表达式要导入re模块，但不需要安装。</a:t>
            </a:r>
            <a:endParaRPr lang="zh-CN" altLang="en-US"/>
          </a:p>
          <a:p>
            <a:pPr indent="457200">
              <a:lnSpc>
                <a:spcPct val="120000"/>
              </a:lnSpc>
            </a:pPr>
            <a:r>
              <a:rPr lang="zh-CN" altLang="en-US"/>
              <a:t>import </a:t>
            </a:r>
            <a:r>
              <a:rPr lang="en-US" altLang="zh-CN"/>
              <a:t> </a:t>
            </a:r>
            <a:r>
              <a:rPr lang="zh-CN" altLang="en-US"/>
              <a:t>re</a:t>
            </a:r>
            <a:r>
              <a:rPr lang="en-US" altLang="zh-CN"/>
              <a:t>  #</a:t>
            </a:r>
            <a:r>
              <a:rPr lang="zh-CN" altLang="en-US"/>
              <a:t>导入</a:t>
            </a:r>
            <a:r>
              <a:rPr lang="en-US" altLang="zh-CN"/>
              <a:t>re</a:t>
            </a:r>
            <a:r>
              <a:rPr lang="zh-CN" altLang="en-US"/>
              <a:t>模块</a:t>
            </a:r>
            <a:endParaRPr lang="zh-CN" altLang="en-US"/>
          </a:p>
          <a:p>
            <a:pPr indent="457200">
              <a:lnSpc>
                <a:spcPct val="120000"/>
              </a:lnSpc>
            </a:pPr>
            <a:r>
              <a:rPr lang="en-US" altLang="zh-CN"/>
              <a:t>re </a:t>
            </a:r>
            <a:r>
              <a:rPr lang="zh-CN" altLang="en-US"/>
              <a:t>模块常用的方法</a:t>
            </a:r>
            <a:r>
              <a:rPr lang="zh-CN" altLang="en-US"/>
              <a:t>如下：</a:t>
            </a:r>
            <a:endParaRPr lang="zh-CN" altLang="en-US"/>
          </a:p>
          <a:p>
            <a:pPr indent="457200">
              <a:lnSpc>
                <a:spcPct val="120000"/>
              </a:lnSpc>
            </a:pPr>
            <a:r>
              <a:rPr lang="zh-CN" altLang="en-US"/>
              <a:t>（</a:t>
            </a:r>
            <a:r>
              <a:rPr lang="en-US" altLang="zh-CN"/>
              <a:t>1</a:t>
            </a:r>
            <a:r>
              <a:rPr lang="zh-CN" altLang="en-US"/>
              <a:t>）</a:t>
            </a:r>
            <a:r>
              <a:rPr lang="en-US" altLang="zh-CN"/>
              <a:t>Search</a:t>
            </a:r>
            <a:r>
              <a:rPr lang="zh-CN" altLang="en-US"/>
              <a:t>方法</a:t>
            </a:r>
            <a:endParaRPr lang="zh-CN" altLang="en-US"/>
          </a:p>
          <a:p>
            <a:pPr indent="457200">
              <a:lnSpc>
                <a:spcPct val="120000"/>
              </a:lnSpc>
            </a:pPr>
            <a:r>
              <a:rPr lang="zh-CN" altLang="en-US"/>
              <a:t>re.search方法扫描整个字符串并返回第一个成功的匹配。函数语法：</a:t>
            </a:r>
            <a:endParaRPr lang="zh-CN" altLang="en-US"/>
          </a:p>
          <a:p>
            <a:pPr indent="457200">
              <a:lnSpc>
                <a:spcPct val="120000"/>
              </a:lnSpc>
            </a:pPr>
            <a:r>
              <a:rPr lang="zh-CN" altLang="en-US"/>
              <a:t>re.search(pattern, string, flags=0)</a:t>
            </a:r>
            <a:endParaRPr lang="zh-CN" altLang="en-US"/>
          </a:p>
          <a:p>
            <a:pPr indent="457200">
              <a:lnSpc>
                <a:spcPct val="120000"/>
              </a:lnSpc>
            </a:pPr>
            <a:r>
              <a:rPr lang="zh-CN" altLang="en-US"/>
              <a:t>（1）Pattern为匹配的正则表达式。</a:t>
            </a:r>
            <a:endParaRPr lang="zh-CN" altLang="en-US"/>
          </a:p>
          <a:p>
            <a:pPr indent="457200">
              <a:lnSpc>
                <a:spcPct val="120000"/>
              </a:lnSpc>
            </a:pPr>
            <a:r>
              <a:rPr lang="zh-CN" altLang="en-US"/>
              <a:t>（2）String为要匹配的字符串。</a:t>
            </a:r>
            <a:endParaRPr lang="zh-CN" altLang="en-US"/>
          </a:p>
          <a:p>
            <a:pPr indent="457200">
              <a:lnSpc>
                <a:spcPct val="120000"/>
              </a:lnSpc>
            </a:pPr>
            <a:r>
              <a:rPr lang="zh-CN" altLang="en-US"/>
              <a:t>（3）Flags为标志位，用于控制正则表达式的匹配方式，如：是否区分大小写，多行匹配等等。</a:t>
            </a: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51917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re</a:t>
            </a:r>
            <a:r>
              <a:rPr lang="zh-CN" altLang="en-US" sz="2800" spc="150">
                <a:solidFill>
                  <a:schemeClr val="tx1">
                    <a:lumMod val="65000"/>
                    <a:lumOff val="35000"/>
                  </a:schemeClr>
                </a:solidFill>
                <a:latin typeface="+mn-lt"/>
                <a:ea typeface="+mn-ea"/>
                <a:cs typeface="+mn-cs"/>
                <a:sym typeface="+mn-ea"/>
              </a:rPr>
              <a:t>模块</a:t>
            </a:r>
            <a:r>
              <a:rPr lang="zh-CN" altLang="en-US" sz="2800" spc="150">
                <a:solidFill>
                  <a:schemeClr val="tx1">
                    <a:lumMod val="65000"/>
                    <a:lumOff val="35000"/>
                  </a:schemeClr>
                </a:solidFill>
                <a:latin typeface="+mn-lt"/>
                <a:ea typeface="+mn-ea"/>
                <a:cs typeface="+mn-cs"/>
                <a:sym typeface="+mn-ea"/>
              </a:rPr>
              <a:t>修饰符</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721995" y="1219835"/>
            <a:ext cx="2253615" cy="22860"/>
          </a:xfrm>
          <a:prstGeom prst="line">
            <a:avLst/>
          </a:prstGeom>
          <a:ln w="19050"/>
        </p:spPr>
        <p:style>
          <a:lnRef idx="1">
            <a:schemeClr val="dk1"/>
          </a:lnRef>
          <a:fillRef idx="0">
            <a:schemeClr val="dk1"/>
          </a:fillRef>
          <a:effectRef idx="0">
            <a:schemeClr val="dk1"/>
          </a:effectRef>
          <a:fontRef idx="minor">
            <a:schemeClr val="tx1"/>
          </a:fontRef>
        </p:style>
      </p:cxnSp>
      <p:graphicFrame>
        <p:nvGraphicFramePr>
          <p:cNvPr id="2" name="表格 1"/>
          <p:cNvGraphicFramePr/>
          <p:nvPr>
            <p:custDataLst>
              <p:tags r:id="rId2"/>
            </p:custDataLst>
          </p:nvPr>
        </p:nvGraphicFramePr>
        <p:xfrm>
          <a:off x="739140" y="2047875"/>
          <a:ext cx="8769350" cy="2560320"/>
        </p:xfrm>
        <a:graphic>
          <a:graphicData uri="http://schemas.openxmlformats.org/drawingml/2006/table">
            <a:tbl>
              <a:tblPr firstRow="1" bandRow="1">
                <a:tableStyleId>{5C22544A-7EE6-4342-B048-85BDC9FD1C3A}</a:tableStyleId>
              </a:tblPr>
              <a:tblGrid>
                <a:gridCol w="1117600"/>
                <a:gridCol w="7651750"/>
              </a:tblGrid>
              <a:tr h="365760">
                <a:tc>
                  <a:txBody>
                    <a:bodyPr/>
                    <a:p>
                      <a:pPr algn="ctr">
                        <a:buNone/>
                      </a:pPr>
                      <a:r>
                        <a:rPr lang="zh-CN" altLang="en-US"/>
                        <a:t>修饰符</a:t>
                      </a:r>
                      <a:endParaRPr lang="zh-CN" altLang="en-US"/>
                    </a:p>
                  </a:txBody>
                  <a:tcPr/>
                </a:tc>
                <a:tc>
                  <a:txBody>
                    <a:bodyPr/>
                    <a:p>
                      <a:pPr algn="ctr">
                        <a:buNone/>
                      </a:pPr>
                      <a:r>
                        <a:rPr lang="zh-CN" altLang="en-US"/>
                        <a:t>描述</a:t>
                      </a:r>
                      <a:endParaRPr lang="zh-CN" altLang="en-US"/>
                    </a:p>
                  </a:txBody>
                  <a:tcPr/>
                </a:tc>
              </a:tr>
              <a:tr h="0">
                <a:tc>
                  <a:txBody>
                    <a:bodyPr/>
                    <a:p>
                      <a:pPr>
                        <a:buNone/>
                      </a:pPr>
                      <a:r>
                        <a:rPr lang="zh-CN" altLang="en-US"/>
                        <a:t>re.I</a:t>
                      </a:r>
                      <a:endParaRPr lang="zh-CN" altLang="en-US"/>
                    </a:p>
                  </a:txBody>
                  <a:tcPr/>
                </a:tc>
                <a:tc>
                  <a:txBody>
                    <a:bodyPr/>
                    <a:p>
                      <a:pPr>
                        <a:buNone/>
                      </a:pPr>
                      <a:r>
                        <a:rPr lang="zh-CN" altLang="en-US"/>
                        <a:t>使匹配对大小写不敏感。</a:t>
                      </a:r>
                      <a:endParaRPr lang="zh-CN" altLang="en-US"/>
                    </a:p>
                  </a:txBody>
                  <a:tcPr/>
                </a:tc>
              </a:tr>
              <a:tr h="365760">
                <a:tc>
                  <a:txBody>
                    <a:bodyPr/>
                    <a:p>
                      <a:pPr>
                        <a:buNone/>
                      </a:pPr>
                      <a:r>
                        <a:rPr lang="zh-CN" altLang="en-US"/>
                        <a:t>re.L</a:t>
                      </a:r>
                      <a:endParaRPr lang="zh-CN" altLang="en-US"/>
                    </a:p>
                  </a:txBody>
                  <a:tcPr/>
                </a:tc>
                <a:tc>
                  <a:txBody>
                    <a:bodyPr/>
                    <a:p>
                      <a:pPr>
                        <a:buNone/>
                      </a:pPr>
                      <a:r>
                        <a:rPr lang="zh-CN" altLang="en-US"/>
                        <a:t>做本地化识别（locale-aware）匹配。</a:t>
                      </a:r>
                      <a:endParaRPr lang="zh-CN" altLang="en-US"/>
                    </a:p>
                  </a:txBody>
                  <a:tcPr/>
                </a:tc>
              </a:tr>
              <a:tr h="365760">
                <a:tc>
                  <a:txBody>
                    <a:bodyPr/>
                    <a:p>
                      <a:pPr>
                        <a:buNone/>
                      </a:pPr>
                      <a:r>
                        <a:rPr lang="zh-CN" altLang="en-US"/>
                        <a:t>re.M</a:t>
                      </a:r>
                      <a:endParaRPr lang="zh-CN" altLang="en-US"/>
                    </a:p>
                  </a:txBody>
                  <a:tcPr/>
                </a:tc>
                <a:tc>
                  <a:txBody>
                    <a:bodyPr/>
                    <a:p>
                      <a:pPr>
                        <a:buNone/>
                      </a:pPr>
                      <a:r>
                        <a:rPr lang="zh-CN" altLang="en-US"/>
                        <a:t>多行匹配，影响 ^ 和 $。</a:t>
                      </a:r>
                      <a:endParaRPr lang="zh-CN" altLang="en-US"/>
                    </a:p>
                  </a:txBody>
                  <a:tcPr/>
                </a:tc>
              </a:tr>
              <a:tr h="365760">
                <a:tc>
                  <a:txBody>
                    <a:bodyPr/>
                    <a:p>
                      <a:pPr>
                        <a:buNone/>
                      </a:pPr>
                      <a:r>
                        <a:rPr lang="zh-CN" altLang="en-US"/>
                        <a:t>re.S</a:t>
                      </a:r>
                      <a:endParaRPr lang="zh-CN" altLang="en-US"/>
                    </a:p>
                  </a:txBody>
                  <a:tcPr/>
                </a:tc>
                <a:tc>
                  <a:txBody>
                    <a:bodyPr/>
                    <a:p>
                      <a:pPr>
                        <a:buNone/>
                      </a:pPr>
                      <a:r>
                        <a:rPr lang="zh-CN" altLang="en-US"/>
                        <a:t>单行匹配，使匹配包括换行在内的所有字符。</a:t>
                      </a:r>
                      <a:endParaRPr lang="zh-CN" altLang="en-US"/>
                    </a:p>
                  </a:txBody>
                  <a:tcPr/>
                </a:tc>
              </a:tr>
              <a:tr h="0">
                <a:tc>
                  <a:txBody>
                    <a:bodyPr/>
                    <a:p>
                      <a:pPr>
                        <a:buNone/>
                      </a:pPr>
                      <a:r>
                        <a:rPr lang="zh-CN" altLang="en-US"/>
                        <a:t>re.U</a:t>
                      </a:r>
                      <a:endParaRPr lang="zh-CN" altLang="en-US"/>
                    </a:p>
                  </a:txBody>
                  <a:tcPr/>
                </a:tc>
                <a:tc>
                  <a:txBody>
                    <a:bodyPr/>
                    <a:p>
                      <a:pPr>
                        <a:buNone/>
                      </a:pPr>
                      <a:r>
                        <a:rPr lang="zh-CN" altLang="en-US"/>
                        <a:t>根据Unicode字符集解析字符。这个标志影响 \w, \W, \b, \B。</a:t>
                      </a:r>
                      <a:endParaRPr lang="zh-CN" altLang="en-US"/>
                    </a:p>
                  </a:txBody>
                  <a:tcPr/>
                </a:tc>
              </a:tr>
              <a:tr h="0">
                <a:tc>
                  <a:txBody>
                    <a:bodyPr/>
                    <a:p>
                      <a:pPr>
                        <a:buNone/>
                      </a:pPr>
                      <a:r>
                        <a:rPr lang="zh-CN" altLang="en-US"/>
                        <a:t>re.X</a:t>
                      </a:r>
                      <a:endParaRPr lang="zh-CN" altLang="en-US"/>
                    </a:p>
                  </a:txBody>
                  <a:tcPr/>
                </a:tc>
                <a:tc>
                  <a:txBody>
                    <a:bodyPr/>
                    <a:p>
                      <a:pPr>
                        <a:buNone/>
                      </a:pPr>
                      <a:r>
                        <a:rPr lang="zh-CN" altLang="en-US"/>
                        <a:t>该标志通过给予你更灵活的格式以便你将正则表达式写得更易于理解。</a:t>
                      </a:r>
                      <a:endParaRPr lang="zh-CN" altLang="en-US"/>
                    </a:p>
                  </a:txBody>
                  <a:tcPr/>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Search </a:t>
            </a:r>
            <a:r>
              <a:rPr lang="zh-CN" altLang="en-US" sz="2800" spc="150">
                <a:solidFill>
                  <a:schemeClr val="tx1">
                    <a:lumMod val="65000"/>
                    <a:lumOff val="35000"/>
                  </a:schemeClr>
                </a:solidFill>
                <a:latin typeface="+mn-lt"/>
                <a:ea typeface="+mn-ea"/>
                <a:cs typeface="+mn-cs"/>
                <a:sym typeface="+mn-ea"/>
              </a:rPr>
              <a:t>方法</a:t>
            </a:r>
            <a:endParaRPr lang="zh-CN" altLang="en-US" sz="2800" spc="150">
              <a:solidFill>
                <a:schemeClr val="tx1">
                  <a:lumMod val="65000"/>
                  <a:lumOff val="35000"/>
                </a:schemeClr>
              </a:solidFill>
              <a:latin typeface="+mn-lt"/>
              <a:ea typeface="+mn-ea"/>
              <a:cs typeface="+mn-cs"/>
              <a:sym typeface="+mn-ea"/>
            </a:endParaRPr>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739775" y="1238250"/>
            <a:ext cx="2199640" cy="4445"/>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739140" y="1965960"/>
            <a:ext cx="7006590" cy="1198880"/>
          </a:xfrm>
          <a:prstGeom prst="rect">
            <a:avLst/>
          </a:prstGeom>
          <a:solidFill>
            <a:schemeClr val="bg1">
              <a:lumMod val="85000"/>
            </a:schemeClr>
          </a:solidFill>
        </p:spPr>
        <p:txBody>
          <a:bodyPr wrap="square" rtlCol="0">
            <a:spAutoFit/>
          </a:bodyPr>
          <a:p>
            <a:pPr lvl="0"/>
            <a:r>
              <a:rPr lang="zh-CN" altLang="en-US"/>
              <a:t>import re</a:t>
            </a:r>
            <a:endParaRPr lang="zh-CN" altLang="en-US"/>
          </a:p>
          <a:p>
            <a:pPr lvl="0"/>
            <a:r>
              <a:rPr lang="zh-CN" altLang="en-US"/>
              <a:t>s="http://www.techlabplt.com:8080/BD-PC/priceList?pageId=1"</a:t>
            </a:r>
            <a:endParaRPr lang="zh-CN" altLang="en-US"/>
          </a:p>
          <a:p>
            <a:pPr lvl="0"/>
            <a:r>
              <a:rPr lang="zh-CN" altLang="en-US"/>
              <a:t>info=re.search('\.',s)</a:t>
            </a:r>
            <a:endParaRPr lang="zh-CN" altLang="en-US"/>
          </a:p>
          <a:p>
            <a:pPr lvl="0"/>
            <a:r>
              <a:rPr lang="zh-CN" altLang="en-US"/>
              <a:t>print(info)</a:t>
            </a:r>
            <a:endParaRPr lang="zh-CN" altLang="en-US"/>
          </a:p>
        </p:txBody>
      </p:sp>
      <p:pic>
        <p:nvPicPr>
          <p:cNvPr id="1254509470"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140" y="3612515"/>
            <a:ext cx="7891145" cy="2618740"/>
          </a:xfrm>
          <a:prstGeom prst="rect">
            <a:avLst/>
          </a:prstGeom>
        </p:spPr>
      </p:pic>
      <p:sp>
        <p:nvSpPr>
          <p:cNvPr id="7" name="文本框 6"/>
          <p:cNvSpPr txBox="1"/>
          <p:nvPr/>
        </p:nvSpPr>
        <p:spPr>
          <a:xfrm>
            <a:off x="739775" y="1609725"/>
            <a:ext cx="1697355" cy="436880"/>
          </a:xfrm>
          <a:prstGeom prst="rect">
            <a:avLst/>
          </a:prstGeom>
          <a:noFill/>
        </p:spPr>
        <p:txBody>
          <a:bodyPr wrap="square" rtlCol="0">
            <a:noAutofit/>
          </a:bodyPr>
          <a:p>
            <a:r>
              <a:rPr lang="zh-CN" altLang="en-US">
                <a:sym typeface="+mn-ea"/>
              </a:rPr>
              <a:t>代码如下：</a:t>
            </a:r>
            <a:endParaRPr lang="zh-CN" altLang="en-US"/>
          </a:p>
          <a:p>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Match </a:t>
            </a:r>
            <a:r>
              <a:rPr lang="zh-CN" altLang="en-US" sz="2800" spc="150">
                <a:solidFill>
                  <a:schemeClr val="tx1">
                    <a:lumMod val="65000"/>
                    <a:lumOff val="35000"/>
                  </a:schemeClr>
                </a:solidFill>
                <a:latin typeface="+mn-lt"/>
                <a:ea typeface="+mn-ea"/>
                <a:cs typeface="+mn-cs"/>
                <a:sym typeface="+mn-ea"/>
              </a:rPr>
              <a:t>方法</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a:off x="676275" y="1230630"/>
            <a:ext cx="2026285" cy="7620"/>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739775" y="1495425"/>
            <a:ext cx="10461625" cy="1751965"/>
          </a:xfrm>
          <a:prstGeom prst="rect">
            <a:avLst/>
          </a:prstGeom>
          <a:noFill/>
        </p:spPr>
        <p:txBody>
          <a:bodyPr wrap="square" rtlCol="0">
            <a:spAutoFit/>
          </a:bodyPr>
          <a:p>
            <a:pPr>
              <a:lnSpc>
                <a:spcPct val="120000"/>
              </a:lnSpc>
            </a:pPr>
            <a:r>
              <a:rPr lang="zh-CN" altLang="en-US"/>
              <a:t>（</a:t>
            </a:r>
            <a:r>
              <a:rPr lang="en-US" altLang="zh-CN"/>
              <a:t>2</a:t>
            </a:r>
            <a:r>
              <a:rPr lang="zh-CN" altLang="en-US"/>
              <a:t>）</a:t>
            </a:r>
            <a:r>
              <a:rPr lang="en-US" altLang="zh-CN"/>
              <a:t>Match </a:t>
            </a:r>
            <a:r>
              <a:rPr lang="zh-CN" altLang="en-US"/>
              <a:t>方法</a:t>
            </a:r>
            <a:endParaRPr lang="zh-CN" altLang="en-US"/>
          </a:p>
          <a:p>
            <a:pPr indent="457200">
              <a:lnSpc>
                <a:spcPct val="120000"/>
              </a:lnSpc>
            </a:pPr>
            <a:r>
              <a:rPr lang="zh-CN" altLang="en-US"/>
              <a:t>re模块中的Match方法用于对字符串开头的若干字符进行正则表达式的匹配。语法格式为：</a:t>
            </a:r>
            <a:endParaRPr lang="zh-CN" altLang="en-US"/>
          </a:p>
          <a:p>
            <a:pPr indent="457200">
              <a:lnSpc>
                <a:spcPct val="120000"/>
              </a:lnSpc>
            </a:pPr>
            <a:r>
              <a:rPr lang="zh-CN" altLang="en-US"/>
              <a:t>re.match(Pattern, String, Flags=0)</a:t>
            </a:r>
            <a:endParaRPr lang="zh-CN" altLang="en-US"/>
          </a:p>
          <a:p>
            <a:pPr indent="457200">
              <a:lnSpc>
                <a:spcPct val="120000"/>
              </a:lnSpc>
            </a:pPr>
            <a:r>
              <a:rPr lang="zh-CN" altLang="en-US"/>
              <a:t>re.match方法各参数的含义与re.search方法完全相同。如果匹配成功，则返回一个</a:t>
            </a:r>
            <a:endParaRPr lang="zh-CN" altLang="en-US"/>
          </a:p>
          <a:p>
            <a:pPr indent="457200">
              <a:lnSpc>
                <a:spcPct val="120000"/>
              </a:lnSpc>
            </a:pPr>
            <a:r>
              <a:rPr lang="zh-CN" altLang="en-US"/>
              <a:t>匹配对象；否则，返回None。</a:t>
            </a:r>
            <a:endParaRPr lang="zh-CN" altLang="en-US"/>
          </a:p>
        </p:txBody>
      </p:sp>
      <p:sp>
        <p:nvSpPr>
          <p:cNvPr id="4" name="文本框 3"/>
          <p:cNvSpPr txBox="1"/>
          <p:nvPr/>
        </p:nvSpPr>
        <p:spPr>
          <a:xfrm>
            <a:off x="739775" y="3481070"/>
            <a:ext cx="4116070" cy="2306955"/>
          </a:xfrm>
          <a:prstGeom prst="rect">
            <a:avLst/>
          </a:prstGeom>
          <a:solidFill>
            <a:schemeClr val="bg1">
              <a:lumMod val="85000"/>
            </a:schemeClr>
          </a:solidFill>
        </p:spPr>
        <p:txBody>
          <a:bodyPr wrap="square" rtlCol="0">
            <a:spAutoFit/>
          </a:bodyPr>
          <a:p>
            <a:r>
              <a:rPr lang="zh-CN" altLang="en-US"/>
              <a:t>import re</a:t>
            </a:r>
            <a:endParaRPr lang="zh-CN" altLang="en-US"/>
          </a:p>
          <a:p>
            <a:r>
              <a:rPr lang="zh-CN" altLang="en-US"/>
              <a:t>s="cive.sspu.edu.cn/"</a:t>
            </a:r>
            <a:endParaRPr lang="zh-CN" altLang="en-US"/>
          </a:p>
          <a:p>
            <a:r>
              <a:rPr lang="zh-CN" altLang="en-US"/>
              <a:t>result1=re.match('sspu',s)</a:t>
            </a:r>
            <a:endParaRPr lang="zh-CN" altLang="en-US"/>
          </a:p>
          <a:p>
            <a:r>
              <a:rPr lang="zh-CN" altLang="en-US"/>
              <a:t>result2=re.match('CIVE',s)</a:t>
            </a:r>
            <a:endParaRPr lang="zh-CN" altLang="en-US"/>
          </a:p>
          <a:p>
            <a:r>
              <a:rPr lang="zh-CN" altLang="en-US"/>
              <a:t>result3=re.match('CIVE',s,re.I) print(result1)</a:t>
            </a:r>
            <a:endParaRPr lang="zh-CN" altLang="en-US"/>
          </a:p>
          <a:p>
            <a:r>
              <a:rPr lang="zh-CN" altLang="en-US"/>
              <a:t>print(result2)</a:t>
            </a:r>
            <a:endParaRPr lang="zh-CN" altLang="en-US"/>
          </a:p>
          <a:p>
            <a:r>
              <a:rPr lang="zh-CN" altLang="en-US"/>
              <a:t>print(result3)</a:t>
            </a:r>
            <a:endParaRPr lang="zh-CN" altLang="en-US"/>
          </a:p>
        </p:txBody>
      </p:sp>
      <p:pic>
        <p:nvPicPr>
          <p:cNvPr id="1138982404" name="图片 1"/>
          <p:cNvPicPr>
            <a:picLocks noChangeAspect="1"/>
          </p:cNvPicPr>
          <p:nvPr/>
        </p:nvPicPr>
        <p:blipFill>
          <a:blip r:embed="rId2"/>
          <a:stretch>
            <a:fillRect/>
          </a:stretch>
        </p:blipFill>
        <p:spPr>
          <a:xfrm>
            <a:off x="5661660" y="4340860"/>
            <a:ext cx="6224270" cy="12573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9335" y="4577080"/>
            <a:ext cx="883285" cy="785495"/>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正则</a:t>
            </a:r>
            <a:r>
              <a:rPr lang="zh-CN" altLang="en-US" sz="2800" spc="150">
                <a:solidFill>
                  <a:schemeClr val="tx1">
                    <a:lumMod val="65000"/>
                    <a:lumOff val="35000"/>
                  </a:schemeClr>
                </a:solidFill>
                <a:latin typeface="+mn-lt"/>
                <a:ea typeface="+mn-ea"/>
                <a:cs typeface="+mn-cs"/>
                <a:sym typeface="+mn-ea"/>
              </a:rPr>
              <a:t>表达式</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650875" y="1228725"/>
            <a:ext cx="1934845" cy="13970"/>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582295" y="1583055"/>
            <a:ext cx="10859770" cy="645160"/>
          </a:xfrm>
          <a:prstGeom prst="rect">
            <a:avLst/>
          </a:prstGeom>
          <a:noFill/>
        </p:spPr>
        <p:txBody>
          <a:bodyPr wrap="square" rtlCol="0">
            <a:spAutoFit/>
          </a:bodyPr>
          <a:p>
            <a:pPr indent="457200"/>
            <a:r>
              <a:rPr lang="zh-CN" altLang="en-US"/>
              <a:t>前面介绍的Match方法和Search方法，匹配成功时都会返回一个Match对象，匹配失败时则返回None。因此，可以通过条件语句判断前面的匹配是否成功，如下面的例子：</a:t>
            </a:r>
            <a:endParaRPr lang="zh-CN" altLang="en-US"/>
          </a:p>
        </p:txBody>
      </p:sp>
      <p:sp>
        <p:nvSpPr>
          <p:cNvPr id="4" name="文本框 3"/>
          <p:cNvSpPr txBox="1"/>
          <p:nvPr/>
        </p:nvSpPr>
        <p:spPr>
          <a:xfrm>
            <a:off x="739775" y="2479675"/>
            <a:ext cx="7029450" cy="2030095"/>
          </a:xfrm>
          <a:prstGeom prst="rect">
            <a:avLst/>
          </a:prstGeom>
          <a:solidFill>
            <a:schemeClr val="bg1">
              <a:lumMod val="85000"/>
            </a:schemeClr>
          </a:solidFill>
        </p:spPr>
        <p:txBody>
          <a:bodyPr wrap="square" rtlCol="0">
            <a:spAutoFit/>
          </a:bodyPr>
          <a:p>
            <a:r>
              <a:rPr lang="zh-CN" altLang="en-US"/>
              <a:t>import re</a:t>
            </a:r>
            <a:endParaRPr lang="zh-CN" altLang="en-US"/>
          </a:p>
          <a:p>
            <a:r>
              <a:rPr lang="zh-CN" altLang="en-US"/>
              <a:t>result1=re.search('SSPU', '我喜欢我的大学sspu！', re.I)</a:t>
            </a:r>
            <a:endParaRPr lang="zh-CN" altLang="en-US"/>
          </a:p>
          <a:p>
            <a:r>
              <a:rPr lang="zh-CN" altLang="en-US"/>
              <a:t>if result1:</a:t>
            </a:r>
            <a:r>
              <a:rPr lang="en-US" altLang="zh-CN"/>
              <a:t>    </a:t>
            </a:r>
            <a:r>
              <a:rPr lang="zh-CN" altLang="en-US"/>
              <a:t> </a:t>
            </a:r>
            <a:r>
              <a:rPr lang="en-US" altLang="zh-CN"/>
              <a:t> </a:t>
            </a:r>
            <a:r>
              <a:rPr lang="zh-CN" altLang="en-US"/>
              <a:t>#判断是否匹配成功</a:t>
            </a:r>
            <a:endParaRPr lang="zh-CN" altLang="en-US"/>
          </a:p>
          <a:p>
            <a:r>
              <a:rPr lang="zh-CN" altLang="en-US"/>
              <a:t>  print('result1:',result1) </a:t>
            </a:r>
            <a:r>
              <a:rPr lang="en-US" altLang="zh-CN"/>
              <a:t>    </a:t>
            </a:r>
            <a:r>
              <a:rPr lang="zh-CN" altLang="en-US"/>
              <a:t>#匹配成功则输出返回的Match对象</a:t>
            </a:r>
            <a:endParaRPr lang="zh-CN" altLang="en-US"/>
          </a:p>
          <a:p>
            <a:r>
              <a:rPr lang="zh-CN" altLang="en-US"/>
              <a:t>result2=re.match('SSPU', '我喜欢我的大学sspu！', re.I)</a:t>
            </a:r>
            <a:endParaRPr lang="zh-CN" altLang="en-US"/>
          </a:p>
          <a:p>
            <a:r>
              <a:rPr lang="zh-CN" altLang="en-US"/>
              <a:t>if result2: #判断是否匹配成功</a:t>
            </a:r>
            <a:endParaRPr lang="zh-CN" altLang="en-US"/>
          </a:p>
          <a:p>
            <a:r>
              <a:rPr lang="zh-CN" altLang="en-US"/>
              <a:t>  print('result2:',result2)</a:t>
            </a:r>
            <a:r>
              <a:rPr lang="en-US" altLang="zh-CN"/>
              <a:t>     </a:t>
            </a:r>
            <a:r>
              <a:rPr lang="zh-CN" altLang="en-US"/>
              <a:t>#匹配成功则输出返回的Match对象</a:t>
            </a:r>
            <a:endParaRPr lang="zh-CN" altLang="en-US"/>
          </a:p>
        </p:txBody>
      </p:sp>
      <p:pic>
        <p:nvPicPr>
          <p:cNvPr id="596294370" name="图片 1"/>
          <p:cNvPicPr>
            <a:picLocks noChangeAspect="1"/>
          </p:cNvPicPr>
          <p:nvPr/>
        </p:nvPicPr>
        <p:blipFill>
          <a:blip r:embed="rId2"/>
          <a:stretch>
            <a:fillRect/>
          </a:stretch>
        </p:blipFill>
        <p:spPr>
          <a:xfrm>
            <a:off x="739775" y="4760595"/>
            <a:ext cx="7029450" cy="175577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Match </a:t>
            </a:r>
            <a:r>
              <a:rPr lang="zh-CN" altLang="en-US" sz="2800" spc="150">
                <a:solidFill>
                  <a:schemeClr val="tx1">
                    <a:lumMod val="65000"/>
                    <a:lumOff val="35000"/>
                  </a:schemeClr>
                </a:solidFill>
                <a:latin typeface="+mn-lt"/>
                <a:ea typeface="+mn-ea"/>
                <a:cs typeface="+mn-cs"/>
                <a:sym typeface="+mn-ea"/>
              </a:rPr>
              <a:t>对象</a:t>
            </a:r>
            <a:r>
              <a:rPr lang="zh-CN" altLang="en-US" sz="2800" spc="150">
                <a:solidFill>
                  <a:schemeClr val="tx1">
                    <a:lumMod val="65000"/>
                    <a:lumOff val="35000"/>
                  </a:schemeClr>
                </a:solidFill>
                <a:latin typeface="+mn-lt"/>
                <a:ea typeface="+mn-ea"/>
                <a:cs typeface="+mn-cs"/>
                <a:sym typeface="+mn-ea"/>
              </a:rPr>
              <a:t>常用方法</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739775" y="1219835"/>
            <a:ext cx="3420110" cy="22860"/>
          </a:xfrm>
          <a:prstGeom prst="line">
            <a:avLst/>
          </a:prstGeom>
          <a:ln w="19050"/>
        </p:spPr>
        <p:style>
          <a:lnRef idx="1">
            <a:schemeClr val="dk1"/>
          </a:lnRef>
          <a:fillRef idx="0">
            <a:schemeClr val="dk1"/>
          </a:fillRef>
          <a:effectRef idx="0">
            <a:schemeClr val="dk1"/>
          </a:effectRef>
          <a:fontRef idx="minor">
            <a:schemeClr val="tx1"/>
          </a:fontRef>
        </p:style>
      </p:cxnSp>
      <p:graphicFrame>
        <p:nvGraphicFramePr>
          <p:cNvPr id="8" name="表格 7"/>
          <p:cNvGraphicFramePr/>
          <p:nvPr>
            <p:custDataLst>
              <p:tags r:id="rId2"/>
            </p:custDataLst>
          </p:nvPr>
        </p:nvGraphicFramePr>
        <p:xfrm>
          <a:off x="582295" y="1726565"/>
          <a:ext cx="11246485" cy="4354195"/>
        </p:xfrm>
        <a:graphic>
          <a:graphicData uri="http://schemas.openxmlformats.org/drawingml/2006/table">
            <a:tbl>
              <a:tblPr firstRow="1" bandRow="1">
                <a:tableStyleId>{5C22544A-7EE6-4342-B048-85BDC9FD1C3A}</a:tableStyleId>
              </a:tblPr>
              <a:tblGrid>
                <a:gridCol w="2082800"/>
                <a:gridCol w="9163685"/>
              </a:tblGrid>
              <a:tr h="510540">
                <a:tc>
                  <a:txBody>
                    <a:bodyPr/>
                    <a:p>
                      <a:pPr algn="ctr">
                        <a:buNone/>
                      </a:pPr>
                      <a:r>
                        <a:rPr lang="zh-CN" altLang="en-US"/>
                        <a:t>Match对象方法</a:t>
                      </a:r>
                      <a:endParaRPr lang="zh-CN" altLang="en-US"/>
                    </a:p>
                  </a:txBody>
                  <a:tcPr/>
                </a:tc>
                <a:tc>
                  <a:txBody>
                    <a:bodyPr/>
                    <a:p>
                      <a:pPr algn="ctr">
                        <a:buNone/>
                      </a:pPr>
                      <a:r>
                        <a:rPr lang="zh-CN" altLang="en-US"/>
                        <a:t>描述</a:t>
                      </a:r>
                      <a:endParaRPr lang="zh-CN" altLang="en-US"/>
                    </a:p>
                  </a:txBody>
                  <a:tcPr/>
                </a:tc>
              </a:tr>
              <a:tr h="914400">
                <a:tc>
                  <a:txBody>
                    <a:bodyPr/>
                    <a:p>
                      <a:pPr>
                        <a:buNone/>
                      </a:pPr>
                      <a:r>
                        <a:rPr lang="zh-CN" altLang="en-US"/>
                        <a:t>group([group1,…])</a:t>
                      </a:r>
                      <a:endParaRPr lang="zh-CN" altLang="en-US"/>
                    </a:p>
                  </a:txBody>
                  <a:tcPr/>
                </a:tc>
                <a:tc>
                  <a:txBody>
                    <a:bodyPr/>
                    <a:p>
                      <a:pPr>
                        <a:buNone/>
                      </a:pPr>
                      <a:r>
                        <a:rPr lang="zh-CN" altLang="en-US"/>
                        <a:t>根据传入的组号返回对应分组的匹配结果。如果传入一个组号，则返回一个字符串形式的匹配结果；如果传入多个组号，则返回一个由多个匹配结果字符串组成的元组。如果传入0或不传入参数，则返回的是与正则表达式匹配的整个字符串。</a:t>
                      </a:r>
                      <a:endParaRPr lang="zh-CN" altLang="en-US"/>
                    </a:p>
                  </a:txBody>
                  <a:tcPr/>
                </a:tc>
              </a:tr>
              <a:tr h="481330">
                <a:tc>
                  <a:txBody>
                    <a:bodyPr/>
                    <a:p>
                      <a:pPr>
                        <a:buNone/>
                      </a:pPr>
                      <a:r>
                        <a:rPr lang="zh-CN" altLang="en-US"/>
                        <a:t>groups()</a:t>
                      </a:r>
                      <a:endParaRPr lang="zh-CN" altLang="en-US"/>
                    </a:p>
                  </a:txBody>
                  <a:tcPr/>
                </a:tc>
                <a:tc>
                  <a:txBody>
                    <a:bodyPr/>
                    <a:p>
                      <a:pPr>
                        <a:buNone/>
                      </a:pPr>
                      <a:r>
                        <a:rPr lang="zh-CN" altLang="en-US"/>
                        <a:t>返回一个由所有分组的匹配结果字符串组成的元组。</a:t>
                      </a:r>
                      <a:endParaRPr lang="zh-CN" altLang="en-US"/>
                    </a:p>
                  </a:txBody>
                  <a:tcPr/>
                </a:tc>
              </a:tr>
              <a:tr h="815975">
                <a:tc>
                  <a:txBody>
                    <a:bodyPr/>
                    <a:p>
                      <a:pPr>
                        <a:buNone/>
                      </a:pPr>
                      <a:r>
                        <a:rPr lang="zh-CN" altLang="en-US"/>
                        <a:t>start(group=0)</a:t>
                      </a:r>
                      <a:endParaRPr lang="zh-CN" altLang="en-US"/>
                    </a:p>
                  </a:txBody>
                  <a:tcPr/>
                </a:tc>
                <a:tc>
                  <a:txBody>
                    <a:bodyPr/>
                    <a:p>
                      <a:pPr>
                        <a:buNone/>
                      </a:pPr>
                      <a:r>
                        <a:rPr lang="zh-CN" altLang="en-US"/>
                        <a:t>返回指定分组的匹配结果字符串在原字符串中的起始位置；如果group值为0（默认值），则返回与正则表达式匹配的整个字符串在原字符串中的起始位置。</a:t>
                      </a:r>
                      <a:endParaRPr lang="zh-CN" altLang="en-US"/>
                    </a:p>
                  </a:txBody>
                  <a:tcPr/>
                </a:tc>
              </a:tr>
              <a:tr h="815975">
                <a:tc>
                  <a:txBody>
                    <a:bodyPr/>
                    <a:p>
                      <a:pPr>
                        <a:buNone/>
                      </a:pPr>
                      <a:r>
                        <a:rPr lang="zh-CN" altLang="en-US"/>
                        <a:t>end(group=0)</a:t>
                      </a:r>
                      <a:endParaRPr lang="zh-CN" altLang="en-US"/>
                    </a:p>
                  </a:txBody>
                  <a:tcPr/>
                </a:tc>
                <a:tc>
                  <a:txBody>
                    <a:bodyPr/>
                    <a:p>
                      <a:pPr>
                        <a:buNone/>
                      </a:pPr>
                      <a:r>
                        <a:rPr lang="zh-CN" altLang="en-US"/>
                        <a:t>返回指定分组的匹配结果字符串在原字符串中的结束位置；如果group值为0（默认值），则返回与正则表达式匹配的整个字符串在原字符串中的结束位置。</a:t>
                      </a:r>
                      <a:endParaRPr lang="zh-CN" altLang="en-US"/>
                    </a:p>
                  </a:txBody>
                  <a:tcPr/>
                </a:tc>
              </a:tr>
              <a:tr h="815975">
                <a:tc>
                  <a:txBody>
                    <a:bodyPr/>
                    <a:p>
                      <a:pPr>
                        <a:buNone/>
                      </a:pPr>
                      <a:r>
                        <a:rPr lang="zh-CN" altLang="en-US"/>
                        <a:t>span(group=0)</a:t>
                      </a:r>
                      <a:endParaRPr lang="zh-CN" altLang="en-US"/>
                    </a:p>
                  </a:txBody>
                  <a:tcPr/>
                </a:tc>
                <a:tc>
                  <a:txBody>
                    <a:bodyPr/>
                    <a:p>
                      <a:pPr>
                        <a:buNone/>
                      </a:pPr>
                      <a:r>
                        <a:rPr lang="zh-CN" altLang="en-US"/>
                        <a:t>返回指定分组的匹配结果字符串在原字符串中的位置信息。如果group值为0（默认值），则返回与正则表达式匹配的整个字符串在原字符串中的位置信息。</a:t>
                      </a:r>
                      <a:endParaRPr lang="zh-CN" altLang="en-US"/>
                    </a:p>
                  </a:txBody>
                  <a:tcPr/>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229171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正则</a:t>
            </a:r>
            <a:r>
              <a:rPr lang="zh-CN" altLang="en-US" sz="2800" spc="150">
                <a:solidFill>
                  <a:schemeClr val="tx1">
                    <a:lumMod val="65000"/>
                    <a:lumOff val="35000"/>
                  </a:schemeClr>
                </a:solidFill>
                <a:latin typeface="+mn-lt"/>
                <a:ea typeface="+mn-ea"/>
                <a:cs typeface="+mn-cs"/>
                <a:sym typeface="+mn-ea"/>
              </a:rPr>
              <a:t>表达式</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615315" y="1219835"/>
            <a:ext cx="2099310" cy="22860"/>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582295" y="1705610"/>
            <a:ext cx="11303635" cy="645160"/>
          </a:xfrm>
          <a:prstGeom prst="rect">
            <a:avLst/>
          </a:prstGeom>
          <a:noFill/>
        </p:spPr>
        <p:txBody>
          <a:bodyPr wrap="square" rtlCol="0">
            <a:spAutoFit/>
          </a:bodyPr>
          <a:p>
            <a:pPr indent="457200"/>
            <a:r>
              <a:rPr lang="zh-CN" altLang="en-US"/>
              <a:t>group(num=0)返回整个匹配对象，或者编号为num的特定子组。groups(default=None)返回一个包含所有匹配子组的元组（如果没有成功匹配，则返回一个空元组）如下面的例子：</a:t>
            </a:r>
            <a:endParaRPr lang="zh-CN" altLang="en-US"/>
          </a:p>
        </p:txBody>
      </p:sp>
      <p:sp>
        <p:nvSpPr>
          <p:cNvPr id="4" name="文本框 3"/>
          <p:cNvSpPr txBox="1"/>
          <p:nvPr/>
        </p:nvSpPr>
        <p:spPr>
          <a:xfrm>
            <a:off x="582295" y="2766060"/>
            <a:ext cx="5740400" cy="2748280"/>
          </a:xfrm>
          <a:prstGeom prst="rect">
            <a:avLst/>
          </a:prstGeom>
          <a:solidFill>
            <a:schemeClr val="bg1">
              <a:lumMod val="85000"/>
            </a:schemeClr>
          </a:solidFill>
        </p:spPr>
        <p:txBody>
          <a:bodyPr wrap="square" rtlCol="0">
            <a:spAutoFit/>
          </a:bodyPr>
          <a:p>
            <a:pPr>
              <a:lnSpc>
                <a:spcPct val="120000"/>
              </a:lnSpc>
            </a:pPr>
            <a:r>
              <a:rPr lang="zh-CN" altLang="en-US"/>
              <a:t>import re</a:t>
            </a:r>
            <a:endParaRPr lang="zh-CN" altLang="en-US"/>
          </a:p>
          <a:p>
            <a:pPr>
              <a:lnSpc>
                <a:spcPct val="120000"/>
              </a:lnSpc>
            </a:pPr>
            <a:r>
              <a:rPr lang="zh-CN" altLang="en-US"/>
              <a:t>fireCall=re.match('(\w\w\w\w):(\d\d\d)','fire:119')</a:t>
            </a:r>
            <a:endParaRPr lang="zh-CN" altLang="en-US"/>
          </a:p>
          <a:p>
            <a:pPr>
              <a:lnSpc>
                <a:spcPct val="120000"/>
              </a:lnSpc>
            </a:pPr>
            <a:r>
              <a:rPr lang="zh-CN" altLang="en-US"/>
              <a:t>print(fireCall.group())        #输出fire:119</a:t>
            </a:r>
            <a:endParaRPr lang="zh-CN" altLang="en-US"/>
          </a:p>
          <a:p>
            <a:pPr>
              <a:lnSpc>
                <a:spcPct val="120000"/>
              </a:lnSpc>
            </a:pPr>
            <a:r>
              <a:rPr lang="zh-CN" altLang="en-US"/>
              <a:t>print(fireCall.group(1))       #输出fire</a:t>
            </a:r>
            <a:endParaRPr lang="zh-CN" altLang="en-US"/>
          </a:p>
          <a:p>
            <a:pPr>
              <a:lnSpc>
                <a:spcPct val="120000"/>
              </a:lnSpc>
            </a:pPr>
            <a:r>
              <a:rPr lang="zh-CN" altLang="en-US"/>
              <a:t>print(fireCall.group(2))       #输出119</a:t>
            </a:r>
            <a:endParaRPr lang="zh-CN" altLang="en-US"/>
          </a:p>
          <a:p>
            <a:pPr>
              <a:lnSpc>
                <a:spcPct val="120000"/>
              </a:lnSpc>
            </a:pPr>
            <a:r>
              <a:rPr lang="zh-CN" altLang="en-US"/>
              <a:t>print(fireCall.groups())       #输出('fire', '119')</a:t>
            </a:r>
            <a:endParaRPr lang="zh-CN" altLang="en-US"/>
          </a:p>
          <a:p>
            <a:pPr>
              <a:lnSpc>
                <a:spcPct val="120000"/>
              </a:lnSpc>
            </a:pPr>
            <a:r>
              <a:rPr lang="zh-CN" altLang="en-US"/>
              <a:t>m=re.match('(a(b))','ab') </a:t>
            </a:r>
            <a:endParaRPr lang="zh-CN" altLang="en-US"/>
          </a:p>
          <a:p>
            <a:pPr>
              <a:lnSpc>
                <a:spcPct val="120000"/>
              </a:lnSpc>
            </a:pPr>
            <a:r>
              <a:rPr lang="zh-CN" altLang="en-US"/>
              <a:t>print(m.groups())            #输出('ab', 'b')</a:t>
            </a:r>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615950" y="1437640"/>
            <a:ext cx="6096000" cy="368300"/>
          </a:xfrm>
          <a:prstGeom prst="rect">
            <a:avLst/>
          </a:prstGeom>
          <a:noFill/>
        </p:spPr>
        <p:txBody>
          <a:bodyPr wrap="square" rtlCol="0" anchor="t">
            <a:spAutoFit/>
          </a:bodyPr>
          <a:p>
            <a:r>
              <a:rPr lang="zh-CN" altLang="en-US"/>
              <a:t>若取消分组，如下面代码：</a:t>
            </a:r>
            <a:endParaRPr lang="zh-CN" altLang="en-US"/>
          </a:p>
        </p:txBody>
      </p:sp>
      <p:sp>
        <p:nvSpPr>
          <p:cNvPr id="9" name="文本框 8"/>
          <p:cNvSpPr txBox="1"/>
          <p:nvPr/>
        </p:nvSpPr>
        <p:spPr>
          <a:xfrm>
            <a:off x="582295" y="1920875"/>
            <a:ext cx="6096000" cy="645160"/>
          </a:xfrm>
          <a:prstGeom prst="rect">
            <a:avLst/>
          </a:prstGeom>
          <a:solidFill>
            <a:srgbClr val="D9D9D9"/>
          </a:solidFill>
        </p:spPr>
        <p:txBody>
          <a:bodyPr wrap="square" rtlCol="0" anchor="t">
            <a:spAutoFit/>
          </a:bodyPr>
          <a:p>
            <a:r>
              <a:rPr lang="zh-CN" altLang="en-US"/>
              <a:t>fireCall=re.match('\w\w\w\w:\d\d\d','fire:119')</a:t>
            </a:r>
            <a:endParaRPr lang="zh-CN" altLang="en-US"/>
          </a:p>
          <a:p>
            <a:r>
              <a:rPr lang="zh-CN" altLang="en-US"/>
              <a:t>         print(fireCall.group(1))</a:t>
            </a:r>
            <a:endParaRPr lang="zh-CN" altLang="en-US"/>
          </a:p>
        </p:txBody>
      </p:sp>
      <p:sp>
        <p:nvSpPr>
          <p:cNvPr id="10" name="文本框 9"/>
          <p:cNvSpPr txBox="1"/>
          <p:nvPr/>
        </p:nvSpPr>
        <p:spPr>
          <a:xfrm>
            <a:off x="582295" y="3063240"/>
            <a:ext cx="6163310" cy="645160"/>
          </a:xfrm>
          <a:prstGeom prst="rect">
            <a:avLst/>
          </a:prstGeom>
          <a:noFill/>
        </p:spPr>
        <p:txBody>
          <a:bodyPr wrap="square" rtlCol="0" anchor="t">
            <a:spAutoFit/>
          </a:bodyPr>
          <a:p>
            <a:pPr indent="0"/>
            <a:r>
              <a:rPr lang="zh-CN" altLang="en-US"/>
              <a:t>则会出现错误，因为正则表达式没有分组，传入组号抽取字符串失败。接着补充几个位置方法的引用，如下面代码：</a:t>
            </a:r>
            <a:endParaRPr lang="zh-CN" altLang="en-US"/>
          </a:p>
        </p:txBody>
      </p:sp>
      <p:sp>
        <p:nvSpPr>
          <p:cNvPr id="11" name="文本框 10"/>
          <p:cNvSpPr txBox="1"/>
          <p:nvPr/>
        </p:nvSpPr>
        <p:spPr>
          <a:xfrm>
            <a:off x="582295" y="3708400"/>
            <a:ext cx="6096000" cy="922020"/>
          </a:xfrm>
          <a:prstGeom prst="rect">
            <a:avLst/>
          </a:prstGeom>
          <a:solidFill>
            <a:srgbClr val="D9D9D9"/>
          </a:solidFill>
        </p:spPr>
        <p:txBody>
          <a:bodyPr wrap="square" rtlCol="0" anchor="t">
            <a:spAutoFit/>
          </a:bodyPr>
          <a:p>
            <a:r>
              <a:rPr lang="zh-CN" altLang="en-US"/>
              <a:t>print(fireCall.start())         #输出0</a:t>
            </a:r>
            <a:endParaRPr lang="zh-CN" altLang="en-US"/>
          </a:p>
          <a:p>
            <a:r>
              <a:rPr lang="zh-CN" altLang="en-US"/>
              <a:t>print(fireCall.end())           #输出8</a:t>
            </a:r>
            <a:endParaRPr lang="zh-CN" altLang="en-US"/>
          </a:p>
          <a:p>
            <a:r>
              <a:rPr lang="zh-CN" altLang="en-US"/>
              <a:t>print(fireCall.span())          #输出(0，8)</a:t>
            </a:r>
            <a:endParaRPr lang="zh-CN" altLang="en-US"/>
          </a:p>
        </p:txBody>
      </p:sp>
      <p:sp>
        <p:nvSpPr>
          <p:cNvPr id="12" name="文本框 11"/>
          <p:cNvSpPr txBox="1"/>
          <p:nvPr/>
        </p:nvSpPr>
        <p:spPr>
          <a:xfrm>
            <a:off x="582295" y="4993640"/>
            <a:ext cx="11303635" cy="645160"/>
          </a:xfrm>
          <a:prstGeom prst="rect">
            <a:avLst/>
          </a:prstGeom>
          <a:noFill/>
        </p:spPr>
        <p:txBody>
          <a:bodyPr wrap="square" rtlCol="0" anchor="t">
            <a:spAutoFit/>
          </a:bodyPr>
          <a:p>
            <a:pPr indent="457200"/>
            <a:r>
              <a:rPr lang="zh-CN" altLang="en-US"/>
              <a:t>在字符串中找到正则表达式所匹配的所有子串，并返回一个列表，如果有多个匹配模式，则返回元组列表，如果没有找到匹配的，则返回空列表。注意：Match 和 Search 是匹配一次, Findall 匹配所有。语法格式为：</a:t>
            </a:r>
            <a:endParaRPr lang="zh-CN" altLang="en-US"/>
          </a:p>
        </p:txBody>
      </p:sp>
      <p:sp>
        <p:nvSpPr>
          <p:cNvPr id="13" name="文本框 12"/>
          <p:cNvSpPr txBox="1"/>
          <p:nvPr/>
        </p:nvSpPr>
        <p:spPr>
          <a:xfrm>
            <a:off x="615950" y="5773420"/>
            <a:ext cx="6096000" cy="368300"/>
          </a:xfrm>
          <a:prstGeom prst="rect">
            <a:avLst/>
          </a:prstGeom>
          <a:solidFill>
            <a:srgbClr val="D9D9D9"/>
          </a:solidFill>
        </p:spPr>
        <p:txBody>
          <a:bodyPr wrap="square" rtlCol="0" anchor="t">
            <a:spAutoFit/>
          </a:bodyPr>
          <a:p>
            <a:r>
              <a:rPr lang="zh-CN" altLang="en-US"/>
              <a:t>re.findall(pattern, string, flags=0)</a:t>
            </a:r>
            <a:endParaRPr lang="zh-CN" altLang="en-US"/>
          </a:p>
        </p:txBody>
      </p:sp>
      <p:sp>
        <p:nvSpPr>
          <p:cNvPr id="2" name="标题 3"/>
          <p:cNvSpPr>
            <a:spLocks noGrp="1"/>
          </p:cNvSpPr>
          <p:nvPr/>
        </p:nvSpPr>
        <p:spPr>
          <a:xfrm>
            <a:off x="582295" y="617220"/>
            <a:ext cx="229171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正则</a:t>
            </a:r>
            <a:r>
              <a:rPr lang="zh-CN" altLang="en-US" sz="2800" spc="150">
                <a:solidFill>
                  <a:schemeClr val="tx1">
                    <a:lumMod val="65000"/>
                    <a:lumOff val="35000"/>
                  </a:schemeClr>
                </a:solidFill>
                <a:latin typeface="+mn-lt"/>
                <a:ea typeface="+mn-ea"/>
                <a:cs typeface="+mn-cs"/>
                <a:sym typeface="+mn-ea"/>
              </a:rPr>
              <a:t>表达式</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15315" y="1219835"/>
            <a:ext cx="2099310" cy="2286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479800" y="2761615"/>
            <a:ext cx="7168515" cy="1568450"/>
          </a:xfrm>
          <a:prstGeom prst="rect">
            <a:avLst/>
          </a:prstGeom>
          <a:noFill/>
        </p:spPr>
        <p:txBody>
          <a:bodyPr wrap="square" rtlCol="0">
            <a:spAutoFit/>
          </a:bodyPr>
          <a:p>
            <a:r>
              <a:rPr lang="zh-CN" altLang="en-US" sz="4800" b="1"/>
              <a:t>任务</a:t>
            </a:r>
            <a:r>
              <a:rPr lang="en-US" altLang="zh-CN" sz="4800" b="1"/>
              <a:t>2.2.1    BeautifulSoup </a:t>
            </a:r>
            <a:r>
              <a:rPr lang="zh-CN" altLang="en-US" sz="4800" b="1"/>
              <a:t>库的</a:t>
            </a:r>
            <a:r>
              <a:rPr lang="zh-CN" altLang="en-US" sz="4800" b="1"/>
              <a:t>使用</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43890" y="1513840"/>
            <a:ext cx="7684770" cy="922020"/>
          </a:xfrm>
          <a:prstGeom prst="rect">
            <a:avLst/>
          </a:prstGeom>
          <a:noFill/>
        </p:spPr>
        <p:txBody>
          <a:bodyPr wrap="square" rtlCol="0">
            <a:spAutoFit/>
          </a:bodyPr>
          <a:p>
            <a:r>
              <a:rPr lang="zh-CN" altLang="en-US"/>
              <a:t>注意：Match 和 Search 是匹配一次, Findall 匹配所有。语法格式为：</a:t>
            </a:r>
            <a:endParaRPr lang="zh-CN" altLang="en-US"/>
          </a:p>
          <a:p>
            <a:pPr algn="l">
              <a:buClrTx/>
              <a:buSzTx/>
              <a:buNone/>
            </a:pPr>
            <a:r>
              <a:rPr lang="zh-CN" altLang="en-US"/>
              <a:t>re.findall(pattern, string, flags=0)</a:t>
            </a:r>
            <a:endParaRPr lang="zh-CN" altLang="en-US"/>
          </a:p>
          <a:p>
            <a:r>
              <a:rPr lang="zh-CN" altLang="en-US"/>
              <a:t>re.findall各参数的含义与前两个方法完全相同，代码如下：</a:t>
            </a:r>
            <a:endParaRPr lang="zh-CN" altLang="en-US"/>
          </a:p>
        </p:txBody>
      </p:sp>
      <p:sp>
        <p:nvSpPr>
          <p:cNvPr id="4" name="文本框 3"/>
          <p:cNvSpPr txBox="1"/>
          <p:nvPr/>
        </p:nvSpPr>
        <p:spPr>
          <a:xfrm>
            <a:off x="739775" y="2707005"/>
            <a:ext cx="5432425" cy="2693035"/>
          </a:xfrm>
          <a:prstGeom prst="rect">
            <a:avLst/>
          </a:prstGeom>
          <a:solidFill>
            <a:schemeClr val="bg1">
              <a:lumMod val="85000"/>
            </a:schemeClr>
          </a:solidFill>
        </p:spPr>
        <p:txBody>
          <a:bodyPr wrap="square" rtlCol="0">
            <a:spAutoFit/>
          </a:bodyPr>
          <a:p>
            <a:pPr>
              <a:lnSpc>
                <a:spcPct val="120000"/>
              </a:lnSpc>
            </a:pPr>
            <a:r>
              <a:rPr lang="zh-CN" altLang="en-US"/>
              <a:t>import re</a:t>
            </a:r>
            <a:endParaRPr lang="zh-CN" altLang="en-US"/>
          </a:p>
          <a:p>
            <a:pPr>
              <a:lnSpc>
                <a:spcPct val="120000"/>
              </a:lnSpc>
            </a:pPr>
            <a:r>
              <a:rPr lang="zh-CN" altLang="en-US"/>
              <a:t>s=" http://www.techlabplt.com/"</a:t>
            </a:r>
            <a:endParaRPr lang="zh-CN" altLang="en-US"/>
          </a:p>
          <a:p>
            <a:pPr>
              <a:lnSpc>
                <a:spcPct val="120000"/>
              </a:lnSpc>
            </a:pPr>
            <a:r>
              <a:rPr lang="zh-CN" altLang="en-US"/>
              <a:t>info=re.findall('\w+',s)</a:t>
            </a:r>
            <a:endParaRPr lang="zh-CN" altLang="en-US"/>
          </a:p>
          <a:p>
            <a:pPr>
              <a:lnSpc>
                <a:spcPct val="120000"/>
              </a:lnSpc>
            </a:pPr>
            <a:r>
              <a:rPr lang="zh-CN" altLang="en-US"/>
              <a:t>print(info)                   </a:t>
            </a:r>
            <a:endParaRPr lang="zh-CN" altLang="en-US"/>
          </a:p>
          <a:p>
            <a:pPr>
              <a:lnSpc>
                <a:spcPct val="120000"/>
              </a:lnSpc>
            </a:pPr>
            <a:r>
              <a:rPr lang="zh-CN" altLang="en-US"/>
              <a:t>s="My university's website: \ncive.sspu.edu.cn"</a:t>
            </a:r>
            <a:endParaRPr lang="zh-CN" altLang="en-US"/>
          </a:p>
          <a:p>
            <a:pPr>
              <a:lnSpc>
                <a:spcPct val="120000"/>
              </a:lnSpc>
            </a:pPr>
            <a:r>
              <a:rPr lang="zh-CN" altLang="en-US"/>
              <a:t>         info=re.findall('^cive.+',s,re.M)</a:t>
            </a:r>
            <a:endParaRPr lang="zh-CN" altLang="en-US"/>
          </a:p>
          <a:p>
            <a:pPr>
              <a:lnSpc>
                <a:spcPct val="120000"/>
              </a:lnSpc>
            </a:pPr>
            <a:r>
              <a:rPr lang="zh-CN" altLang="en-US"/>
              <a:t>         print(info)                  </a:t>
            </a:r>
            <a:endParaRPr lang="zh-CN" altLang="en-US"/>
          </a:p>
          <a:p>
            <a:endParaRPr lang="zh-CN" altLang="en-US"/>
          </a:p>
        </p:txBody>
      </p:sp>
      <p:pic>
        <p:nvPicPr>
          <p:cNvPr id="59098500" name="图片 1"/>
          <p:cNvPicPr>
            <a:picLocks noChangeAspect="1"/>
          </p:cNvPicPr>
          <p:nvPr/>
        </p:nvPicPr>
        <p:blipFill>
          <a:blip r:embed="rId2"/>
          <a:stretch>
            <a:fillRect/>
          </a:stretch>
        </p:blipFill>
        <p:spPr>
          <a:xfrm>
            <a:off x="6632575" y="3759835"/>
            <a:ext cx="5427980" cy="1254125"/>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740000">
            <a:off x="6215380" y="2992755"/>
            <a:ext cx="872490" cy="872490"/>
          </a:xfrm>
          <a:prstGeom prst="rect">
            <a:avLst/>
          </a:prstGeom>
        </p:spPr>
      </p:pic>
      <p:sp>
        <p:nvSpPr>
          <p:cNvPr id="8" name="标题 3"/>
          <p:cNvSpPr>
            <a:spLocks noGrp="1"/>
          </p:cNvSpPr>
          <p:nvPr/>
        </p:nvSpPr>
        <p:spPr>
          <a:xfrm>
            <a:off x="582295" y="617220"/>
            <a:ext cx="229171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正则</a:t>
            </a:r>
            <a:r>
              <a:rPr lang="zh-CN" altLang="en-US" sz="2800" spc="150">
                <a:solidFill>
                  <a:schemeClr val="tx1">
                    <a:lumMod val="65000"/>
                    <a:lumOff val="35000"/>
                  </a:schemeClr>
                </a:solidFill>
                <a:latin typeface="+mn-lt"/>
                <a:ea typeface="+mn-ea"/>
                <a:cs typeface="+mn-cs"/>
                <a:sym typeface="+mn-ea"/>
              </a:rPr>
              <a:t>表达式</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15315" y="1219835"/>
            <a:ext cx="2099310" cy="2286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正则表达式</a:t>
            </a:r>
            <a:r>
              <a:rPr lang="en-US" altLang="zh-CN" sz="2800" spc="150">
                <a:solidFill>
                  <a:schemeClr val="tx1">
                    <a:lumMod val="65000"/>
                    <a:lumOff val="35000"/>
                  </a:schemeClr>
                </a:solidFill>
                <a:latin typeface="+mn-lt"/>
                <a:ea typeface="+mn-ea"/>
                <a:cs typeface="+mn-cs"/>
                <a:sym typeface="+mn-ea"/>
              </a:rPr>
              <a:t>-Sub</a:t>
            </a:r>
            <a:r>
              <a:rPr lang="zh-CN" altLang="en-US" sz="2800" spc="150">
                <a:solidFill>
                  <a:schemeClr val="tx1">
                    <a:lumMod val="65000"/>
                    <a:lumOff val="35000"/>
                  </a:schemeClr>
                </a:solidFill>
                <a:latin typeface="+mn-lt"/>
                <a:ea typeface="+mn-ea"/>
                <a:cs typeface="+mn-cs"/>
                <a:sym typeface="+mn-ea"/>
              </a:rPr>
              <a:t>方法</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739775" y="1219835"/>
            <a:ext cx="3456305" cy="22860"/>
          </a:xfrm>
          <a:prstGeom prst="line">
            <a:avLst/>
          </a:prstGeom>
          <a:ln w="19050"/>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582295" y="1322705"/>
            <a:ext cx="9719310" cy="3080385"/>
          </a:xfrm>
          <a:prstGeom prst="rect">
            <a:avLst/>
          </a:prstGeom>
          <a:noFill/>
        </p:spPr>
        <p:txBody>
          <a:bodyPr wrap="square" rtlCol="0" anchor="t">
            <a:spAutoFit/>
          </a:bodyPr>
          <a:p>
            <a:pPr>
              <a:lnSpc>
                <a:spcPct val="120000"/>
              </a:lnSpc>
            </a:pPr>
            <a:r>
              <a:rPr lang="zh-CN" altLang="en-US"/>
              <a:t>re模块提供了sub方法用于替换字符串中的匹配项，语法格式为：</a:t>
            </a:r>
            <a:endParaRPr lang="zh-CN" altLang="en-US"/>
          </a:p>
          <a:p>
            <a:pPr>
              <a:lnSpc>
                <a:spcPct val="120000"/>
              </a:lnSpc>
            </a:pPr>
            <a:r>
              <a:rPr lang="zh-CN" altLang="en-US"/>
              <a:t>re.sub(pattern, repl, string, count=0, flags=0)</a:t>
            </a:r>
            <a:endParaRPr lang="zh-CN" altLang="en-US"/>
          </a:p>
          <a:p>
            <a:pPr>
              <a:lnSpc>
                <a:spcPct val="120000"/>
              </a:lnSpc>
            </a:pPr>
            <a:r>
              <a:rPr lang="zh-CN" altLang="en-US"/>
              <a:t>（1）Pattern为匹配的正则表达式。</a:t>
            </a:r>
            <a:endParaRPr lang="zh-CN" altLang="en-US"/>
          </a:p>
          <a:p>
            <a:pPr>
              <a:lnSpc>
                <a:spcPct val="120000"/>
              </a:lnSpc>
            </a:pPr>
            <a:r>
              <a:rPr lang="zh-CN" altLang="en-US"/>
              <a:t>（2）Repl为替换的字符串。</a:t>
            </a:r>
            <a:endParaRPr lang="zh-CN" altLang="en-US"/>
          </a:p>
          <a:p>
            <a:pPr>
              <a:lnSpc>
                <a:spcPct val="120000"/>
              </a:lnSpc>
            </a:pPr>
            <a:r>
              <a:rPr lang="zh-CN" altLang="en-US"/>
              <a:t>（3）String为要被查找替换的原始字符串。</a:t>
            </a:r>
            <a:endParaRPr lang="zh-CN" altLang="en-US"/>
          </a:p>
          <a:p>
            <a:pPr>
              <a:lnSpc>
                <a:spcPct val="120000"/>
              </a:lnSpc>
            </a:pPr>
            <a:r>
              <a:rPr lang="zh-CN" altLang="en-US"/>
              <a:t>（4）Counts为模式匹配后替换的最大次数，默认 0 表示替换所有的匹配。</a:t>
            </a:r>
            <a:endParaRPr lang="zh-CN" altLang="en-US"/>
          </a:p>
          <a:p>
            <a:pPr>
              <a:lnSpc>
                <a:spcPct val="120000"/>
              </a:lnSpc>
            </a:pPr>
            <a:r>
              <a:rPr lang="zh-CN" altLang="en-US"/>
              <a:t>（5）Flags为标志位，用于控制正则表达式的匹配方式，如：是否区分大小写，多行匹配等等。</a:t>
            </a:r>
            <a:endParaRPr lang="zh-CN" altLang="en-US"/>
          </a:p>
          <a:p>
            <a:pPr>
              <a:lnSpc>
                <a:spcPct val="120000"/>
              </a:lnSpc>
            </a:pPr>
            <a:endParaRPr lang="zh-CN" altLang="en-US"/>
          </a:p>
          <a:p>
            <a:pPr>
              <a:lnSpc>
                <a:spcPct val="120000"/>
              </a:lnSpc>
            </a:pPr>
            <a:r>
              <a:rPr lang="zh-CN" altLang="en-US"/>
              <a:t>如下面的例子使用sub方法去除电话号码中的连接线。</a:t>
            </a:r>
            <a:endParaRPr lang="zh-CN" altLang="en-US"/>
          </a:p>
        </p:txBody>
      </p:sp>
      <p:sp>
        <p:nvSpPr>
          <p:cNvPr id="9" name="文本框 8"/>
          <p:cNvSpPr txBox="1"/>
          <p:nvPr/>
        </p:nvSpPr>
        <p:spPr>
          <a:xfrm>
            <a:off x="659130" y="4852670"/>
            <a:ext cx="6096000" cy="1198880"/>
          </a:xfrm>
          <a:prstGeom prst="rect">
            <a:avLst/>
          </a:prstGeom>
          <a:solidFill>
            <a:srgbClr val="D9D9D9"/>
          </a:solidFill>
        </p:spPr>
        <p:txBody>
          <a:bodyPr wrap="square" rtlCol="0" anchor="t">
            <a:spAutoFit/>
          </a:bodyPr>
          <a:p>
            <a:r>
              <a:rPr lang="zh-CN" altLang="en-US"/>
              <a:t>import re</a:t>
            </a:r>
            <a:endParaRPr lang="zh-CN" altLang="en-US"/>
          </a:p>
          <a:p>
            <a:r>
              <a:rPr lang="zh-CN" altLang="en-US"/>
              <a:t>phone='136-4567-1234'</a:t>
            </a:r>
            <a:endParaRPr lang="zh-CN" altLang="en-US"/>
          </a:p>
          <a:p>
            <a:r>
              <a:rPr lang="zh-CN" altLang="en-US"/>
              <a:t>new_phone=re.sub('\D','',phone)</a:t>
            </a:r>
            <a:endParaRPr lang="zh-CN" altLang="en-US"/>
          </a:p>
          <a:p>
            <a:r>
              <a:rPr lang="zh-CN" altLang="en-US"/>
              <a:t>print(new_phone)                          #13645671234</a:t>
            </a:r>
            <a:endParaRPr lang="zh-CN" alt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82295" y="1602105"/>
            <a:ext cx="11154410" cy="645160"/>
          </a:xfrm>
          <a:prstGeom prst="rect">
            <a:avLst/>
          </a:prstGeom>
          <a:noFill/>
        </p:spPr>
        <p:txBody>
          <a:bodyPr wrap="square" rtlCol="0">
            <a:spAutoFit/>
          </a:bodyPr>
          <a:p>
            <a:pPr indent="457200"/>
            <a:r>
              <a:rPr lang="zh-CN" altLang="en-US"/>
              <a:t>以下基于网站（http://www.techlabplt.com），爬取其详细的页面内容，通过正则表达式去除html标签的方式，具体代码如下：</a:t>
            </a:r>
            <a:endParaRPr lang="zh-CN" altLang="en-US"/>
          </a:p>
        </p:txBody>
      </p:sp>
      <p:sp>
        <p:nvSpPr>
          <p:cNvPr id="4" name="文本框 3"/>
          <p:cNvSpPr txBox="1"/>
          <p:nvPr/>
        </p:nvSpPr>
        <p:spPr>
          <a:xfrm>
            <a:off x="678815" y="2607310"/>
            <a:ext cx="5352415" cy="2584450"/>
          </a:xfrm>
          <a:prstGeom prst="rect">
            <a:avLst/>
          </a:prstGeom>
          <a:solidFill>
            <a:schemeClr val="bg1">
              <a:lumMod val="85000"/>
            </a:schemeClr>
          </a:solidFill>
        </p:spPr>
        <p:txBody>
          <a:bodyPr wrap="square" rtlCol="0">
            <a:spAutoFit/>
          </a:bodyPr>
          <a:p>
            <a:r>
              <a:rPr lang="zh-CN" altLang="en-US"/>
              <a:t>import requests</a:t>
            </a:r>
            <a:endParaRPr lang="zh-CN" altLang="en-US"/>
          </a:p>
          <a:p>
            <a:r>
              <a:rPr lang="zh-CN" altLang="en-US"/>
              <a:t>import re</a:t>
            </a:r>
            <a:endParaRPr lang="zh-CN" altLang="en-US"/>
          </a:p>
          <a:p>
            <a:r>
              <a:rPr lang="zh-CN" altLang="en-US"/>
              <a:t># 发送请求</a:t>
            </a:r>
            <a:endParaRPr lang="zh-CN" altLang="en-US"/>
          </a:p>
          <a:p>
            <a:r>
              <a:rPr lang="zh-CN" altLang="en-US"/>
              <a:t>res=requests.get("http://www.techlabplt.com/")</a:t>
            </a:r>
            <a:endParaRPr lang="zh-CN" altLang="en-US"/>
          </a:p>
          <a:p>
            <a:r>
              <a:rPr lang="zh-CN" altLang="en-US"/>
              <a:t>res.encoding=res.apparent_encoding</a:t>
            </a:r>
            <a:endParaRPr lang="zh-CN" altLang="en-US"/>
          </a:p>
          <a:p>
            <a:r>
              <a:rPr lang="zh-CN" altLang="en-US"/>
              <a:t>stence=re.findall('&lt;dt class="t"&gt;(.*?)&lt;/dt&gt;',res.text,re.S)[0]</a:t>
            </a:r>
            <a:endParaRPr lang="zh-CN" altLang="en-US"/>
          </a:p>
          <a:p>
            <a:r>
              <a:rPr lang="zh-CN" altLang="en-US"/>
              <a:t># 返回网页内容</a:t>
            </a:r>
            <a:endParaRPr lang="zh-CN" altLang="en-US"/>
          </a:p>
          <a:p>
            <a:r>
              <a:rPr lang="zh-CN" altLang="en-US"/>
              <a:t>print(re.sub('&lt;.*?&gt;','',stence))</a:t>
            </a:r>
            <a:endParaRPr lang="zh-CN" altLang="en-US"/>
          </a:p>
        </p:txBody>
      </p:sp>
      <p:pic>
        <p:nvPicPr>
          <p:cNvPr id="2034125632"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1230" y="3515360"/>
            <a:ext cx="5278120" cy="1676400"/>
          </a:xfrm>
          <a:prstGeom prst="rect">
            <a:avLst/>
          </a:prstGeom>
        </p:spPr>
      </p:pic>
      <p:sp>
        <p:nvSpPr>
          <p:cNvPr id="8" name="标题 3"/>
          <p:cNvSpPr>
            <a:spLocks noGrp="1"/>
          </p:cNvSpPr>
          <p:nvPr/>
        </p:nvSpPr>
        <p:spPr>
          <a:xfrm>
            <a:off x="582295" y="617220"/>
            <a:ext cx="229171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正则</a:t>
            </a:r>
            <a:r>
              <a:rPr lang="zh-CN" altLang="en-US" sz="2800" spc="150">
                <a:solidFill>
                  <a:schemeClr val="tx1">
                    <a:lumMod val="65000"/>
                    <a:lumOff val="35000"/>
                  </a:schemeClr>
                </a:solidFill>
                <a:latin typeface="+mn-lt"/>
                <a:ea typeface="+mn-ea"/>
                <a:cs typeface="+mn-cs"/>
                <a:sym typeface="+mn-ea"/>
              </a:rPr>
              <a:t>表达式</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15315" y="1219835"/>
            <a:ext cx="2099310" cy="2286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raw </a:t>
            </a:r>
            <a:r>
              <a:rPr lang="zh-CN" altLang="en-US" sz="2800" spc="150">
                <a:solidFill>
                  <a:schemeClr val="tx1">
                    <a:lumMod val="65000"/>
                    <a:lumOff val="35000"/>
                  </a:schemeClr>
                </a:solidFill>
                <a:latin typeface="+mn-lt"/>
                <a:ea typeface="+mn-ea"/>
                <a:cs typeface="+mn-cs"/>
                <a:sym typeface="+mn-ea"/>
              </a:rPr>
              <a:t>字符串</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668655" y="1238250"/>
            <a:ext cx="1960880" cy="4445"/>
          </a:xfrm>
          <a:prstGeom prst="line">
            <a:avLst/>
          </a:prstGeom>
          <a:ln w="19050"/>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581660" y="1608455"/>
            <a:ext cx="11304270" cy="3578860"/>
          </a:xfrm>
          <a:prstGeom prst="rect">
            <a:avLst/>
          </a:prstGeom>
          <a:noFill/>
        </p:spPr>
        <p:txBody>
          <a:bodyPr wrap="square" rtlCol="0" anchor="t">
            <a:spAutoFit/>
          </a:bodyPr>
          <a:p>
            <a:pPr indent="457200">
              <a:lnSpc>
                <a:spcPct val="180000"/>
              </a:lnSpc>
            </a:pPr>
            <a:r>
              <a:rPr lang="zh-CN" altLang="en-US"/>
              <a:t>有时候，在正则表达式的前面</a:t>
            </a:r>
            <a:r>
              <a:rPr lang="zh-CN" altLang="en-US"/>
              <a:t>会加r，为什么要用 r’...’ 字符串（ raw 字符串）？由于正则式的规则也是由一个字符串定义的，而在正则式中大量使用转义字符 ’\’ ，raw字符串是一种特殊的字符串表示方法，其中字符不会被转义。在Python中，我们可以在字符串前加上关键字"r"来表示一个raw字符串。例如，如果我们有一个字符串需要包含反斜杠（\），但不想让其被解释为转义字符，我们可以使用raw字符串来表示。如果不用 raw 字符串，则在需要写一个 ’\’ 的地方，你必须得写成 ’\\’, 那么在要从目标字符串中匹配一个 ’\\’ 的时候，你就得写上 4 个 ’\’ 成为 ’\\\\’ ！这当然很麻烦，也不直观，所以一般都使用 r’...’ 来定义规则字符串。当然，某些情况下，可能不用 raw 字符串比较好。</a:t>
            </a:r>
            <a:endParaRPr lang="zh-CN" alt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贪婪与懒惰</a:t>
            </a:r>
            <a:r>
              <a:rPr lang="zh-CN" altLang="en-US" sz="2800" spc="150">
                <a:solidFill>
                  <a:schemeClr val="tx1">
                    <a:lumMod val="65000"/>
                    <a:lumOff val="35000"/>
                  </a:schemeClr>
                </a:solidFill>
                <a:latin typeface="+mn-lt"/>
                <a:ea typeface="+mn-ea"/>
                <a:cs typeface="+mn-cs"/>
                <a:sym typeface="+mn-ea"/>
              </a:rPr>
              <a:t>匹配</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686435" y="1228725"/>
            <a:ext cx="2662555" cy="13970"/>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739775" y="1644650"/>
            <a:ext cx="5402580" cy="645160"/>
          </a:xfrm>
          <a:prstGeom prst="rect">
            <a:avLst/>
          </a:prstGeom>
          <a:noFill/>
        </p:spPr>
        <p:txBody>
          <a:bodyPr wrap="square" rtlCol="0">
            <a:spAutoFit/>
          </a:bodyPr>
          <a:p>
            <a:r>
              <a:rPr lang="zh-CN" altLang="en-US"/>
              <a:t>正则表达式的贪婪与懒惰匹配。</a:t>
            </a:r>
            <a:endParaRPr lang="zh-CN" altLang="en-US"/>
          </a:p>
          <a:p>
            <a:r>
              <a:rPr lang="zh-CN" altLang="en-US"/>
              <a:t> &lt;li.+&gt;  默认贪婪匹配”li加任意字符”，代码如下：</a:t>
            </a:r>
            <a:endParaRPr lang="zh-CN" altLang="en-US"/>
          </a:p>
        </p:txBody>
      </p:sp>
      <p:sp>
        <p:nvSpPr>
          <p:cNvPr id="4" name="文本框 3"/>
          <p:cNvSpPr txBox="1"/>
          <p:nvPr/>
        </p:nvSpPr>
        <p:spPr>
          <a:xfrm>
            <a:off x="739775" y="2383790"/>
            <a:ext cx="5128895" cy="2861310"/>
          </a:xfrm>
          <a:prstGeom prst="rect">
            <a:avLst/>
          </a:prstGeom>
          <a:solidFill>
            <a:schemeClr val="bg1">
              <a:lumMod val="85000"/>
            </a:schemeClr>
          </a:solidFill>
        </p:spPr>
        <p:txBody>
          <a:bodyPr wrap="square" rtlCol="0">
            <a:spAutoFit/>
          </a:bodyPr>
          <a:p>
            <a:r>
              <a:rPr lang="zh-CN" altLang="en-US"/>
              <a:t>import re</a:t>
            </a:r>
            <a:endParaRPr lang="zh-CN" altLang="en-US"/>
          </a:p>
          <a:p>
            <a:r>
              <a:rPr lang="zh-CN" altLang="en-US"/>
              <a:t>s=''' &lt;ul class="cell_1"&gt;</a:t>
            </a:r>
            <a:endParaRPr lang="zh-CN" altLang="en-US"/>
          </a:p>
          <a:p>
            <a:r>
              <a:rPr lang="zh-CN" altLang="en-US"/>
              <a:t>            &lt;li index="li_40"&gt;公司信息&lt;/li&gt;</a:t>
            </a:r>
            <a:endParaRPr lang="zh-CN" altLang="en-US"/>
          </a:p>
          <a:p>
            <a:r>
              <a:rPr lang="zh-CN" altLang="en-US"/>
              <a:t>            &lt;li index="li_41"&gt;最新动态&lt;/li&gt;</a:t>
            </a:r>
            <a:endParaRPr lang="zh-CN" altLang="en-US"/>
          </a:p>
          <a:p>
            <a:r>
              <a:rPr lang="zh-CN" altLang="en-US"/>
              <a:t>            &lt;li index="li_42"&gt;加入我们&lt;/li&gt;</a:t>
            </a:r>
            <a:endParaRPr lang="zh-CN" altLang="en-US"/>
          </a:p>
          <a:p>
            <a:r>
              <a:rPr lang="zh-CN" altLang="en-US"/>
              <a:t>            &lt;li index="li_43"&gt;联系我们&lt;/li&gt;</a:t>
            </a:r>
            <a:endParaRPr lang="zh-CN" altLang="en-US"/>
          </a:p>
          <a:p>
            <a:r>
              <a:rPr lang="zh-CN" altLang="en-US"/>
              <a:t>      &lt;/ul&gt;'''</a:t>
            </a:r>
            <a:endParaRPr lang="zh-CN" altLang="en-US"/>
          </a:p>
          <a:p>
            <a:r>
              <a:rPr lang="zh-CN" altLang="en-US"/>
              <a:t>li_list=re.findall('&lt;li.+&gt;',s)</a:t>
            </a:r>
            <a:endParaRPr lang="zh-CN" altLang="en-US"/>
          </a:p>
          <a:p>
            <a:r>
              <a:rPr lang="zh-CN" altLang="en-US"/>
              <a:t>for li in li_list:</a:t>
            </a:r>
            <a:endParaRPr lang="zh-CN" altLang="en-US"/>
          </a:p>
          <a:p>
            <a:r>
              <a:rPr lang="zh-CN" altLang="en-US"/>
              <a:t>    print(li)</a:t>
            </a:r>
            <a:endParaRPr lang="zh-CN" altLang="en-US"/>
          </a:p>
        </p:txBody>
      </p:sp>
      <p:pic>
        <p:nvPicPr>
          <p:cNvPr id="1126992950" name="图片 1"/>
          <p:cNvPicPr>
            <a:picLocks noChangeAspect="1"/>
          </p:cNvPicPr>
          <p:nvPr/>
        </p:nvPicPr>
        <p:blipFill>
          <a:blip r:embed="rId2"/>
          <a:stretch>
            <a:fillRect/>
          </a:stretch>
        </p:blipFill>
        <p:spPr>
          <a:xfrm>
            <a:off x="5868670" y="3792538"/>
            <a:ext cx="5278120" cy="145224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739775" y="1670050"/>
            <a:ext cx="5402580" cy="645160"/>
          </a:xfrm>
          <a:prstGeom prst="rect">
            <a:avLst/>
          </a:prstGeom>
          <a:noFill/>
        </p:spPr>
        <p:txBody>
          <a:bodyPr wrap="square" rtlCol="0">
            <a:spAutoFit/>
          </a:bodyPr>
          <a:p>
            <a:r>
              <a:rPr lang="zh-CN" altLang="en-US"/>
              <a:t>正则表达式的贪婪与懒惰匹配。</a:t>
            </a:r>
            <a:endParaRPr lang="zh-CN" altLang="en-US"/>
          </a:p>
          <a:p>
            <a:r>
              <a:rPr lang="zh-CN" altLang="en-US"/>
              <a:t> &lt;li.+?&gt;  懒惰匹配“li加任意字符”，代码如下：</a:t>
            </a:r>
            <a:endParaRPr lang="zh-CN" altLang="en-US"/>
          </a:p>
        </p:txBody>
      </p:sp>
      <p:sp>
        <p:nvSpPr>
          <p:cNvPr id="4" name="文本框 3"/>
          <p:cNvSpPr txBox="1"/>
          <p:nvPr/>
        </p:nvSpPr>
        <p:spPr>
          <a:xfrm>
            <a:off x="739775" y="2416175"/>
            <a:ext cx="5718175" cy="2861310"/>
          </a:xfrm>
          <a:prstGeom prst="rect">
            <a:avLst/>
          </a:prstGeom>
          <a:solidFill>
            <a:schemeClr val="bg1">
              <a:lumMod val="85000"/>
            </a:schemeClr>
          </a:solidFill>
        </p:spPr>
        <p:txBody>
          <a:bodyPr wrap="square" rtlCol="0">
            <a:spAutoFit/>
          </a:bodyPr>
          <a:p>
            <a:r>
              <a:rPr lang="zh-CN" altLang="en-US"/>
              <a:t>import re</a:t>
            </a:r>
            <a:endParaRPr lang="zh-CN" altLang="en-US"/>
          </a:p>
          <a:p>
            <a:r>
              <a:rPr lang="zh-CN" altLang="en-US"/>
              <a:t>s=''' &lt;ul class="cell_1"&gt;</a:t>
            </a:r>
            <a:endParaRPr lang="zh-CN" altLang="en-US"/>
          </a:p>
          <a:p>
            <a:r>
              <a:rPr lang="zh-CN" altLang="en-US"/>
              <a:t>                        &lt;li index="li_40"&gt;公司信息&lt;/li&gt;</a:t>
            </a:r>
            <a:endParaRPr lang="zh-CN" altLang="en-US"/>
          </a:p>
          <a:p>
            <a:r>
              <a:rPr lang="zh-CN" altLang="en-US"/>
              <a:t>                        &lt;li index="li_41"&gt;最新动态&lt;/li&gt;</a:t>
            </a:r>
            <a:endParaRPr lang="zh-CN" altLang="en-US"/>
          </a:p>
          <a:p>
            <a:r>
              <a:rPr lang="zh-CN" altLang="en-US"/>
              <a:t>                        &lt;li index="li_42"&gt;加入我们&lt;/li&gt;</a:t>
            </a:r>
            <a:endParaRPr lang="zh-CN" altLang="en-US"/>
          </a:p>
          <a:p>
            <a:r>
              <a:rPr lang="zh-CN" altLang="en-US"/>
              <a:t>                        &lt;li index="li_43"&gt;联系我们&lt;/li&gt;</a:t>
            </a:r>
            <a:endParaRPr lang="zh-CN" altLang="en-US"/>
          </a:p>
          <a:p>
            <a:r>
              <a:rPr lang="zh-CN" altLang="en-US"/>
              <a:t>                    &lt;/ul&gt;'''</a:t>
            </a:r>
            <a:endParaRPr lang="zh-CN" altLang="en-US"/>
          </a:p>
          <a:p>
            <a:r>
              <a:rPr lang="zh-CN" altLang="en-US"/>
              <a:t>li_list=re.findall('&lt;li.+?&gt;',s)</a:t>
            </a:r>
            <a:endParaRPr lang="zh-CN" altLang="en-US"/>
          </a:p>
          <a:p>
            <a:r>
              <a:rPr lang="zh-CN" altLang="en-US"/>
              <a:t>for li in li_list:</a:t>
            </a:r>
            <a:endParaRPr lang="zh-CN" altLang="en-US"/>
          </a:p>
          <a:p>
            <a:r>
              <a:rPr lang="zh-CN" altLang="en-US"/>
              <a:t>    print(li)</a:t>
            </a:r>
            <a:endParaRPr lang="zh-CN" altLang="en-US"/>
          </a:p>
        </p:txBody>
      </p:sp>
      <p:pic>
        <p:nvPicPr>
          <p:cNvPr id="495258341" name="图片 1"/>
          <p:cNvPicPr>
            <a:picLocks noChangeAspect="1"/>
          </p:cNvPicPr>
          <p:nvPr/>
        </p:nvPicPr>
        <p:blipFill>
          <a:blip r:embed="rId2"/>
          <a:stretch>
            <a:fillRect/>
          </a:stretch>
        </p:blipFill>
        <p:spPr>
          <a:xfrm>
            <a:off x="6457950" y="3758883"/>
            <a:ext cx="5278120" cy="1518285"/>
          </a:xfrm>
          <a:prstGeom prst="rect">
            <a:avLst/>
          </a:prstGeom>
        </p:spPr>
      </p:pic>
      <p:sp>
        <p:nvSpPr>
          <p:cNvPr id="8"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贪婪与懒惰</a:t>
            </a:r>
            <a:r>
              <a:rPr lang="zh-CN" altLang="en-US" sz="2800" spc="150">
                <a:solidFill>
                  <a:schemeClr val="tx1">
                    <a:lumMod val="65000"/>
                    <a:lumOff val="35000"/>
                  </a:schemeClr>
                </a:solidFill>
                <a:latin typeface="+mn-lt"/>
                <a:ea typeface="+mn-ea"/>
                <a:cs typeface="+mn-cs"/>
                <a:sym typeface="+mn-ea"/>
              </a:rPr>
              <a:t>匹配</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86435" y="1228725"/>
            <a:ext cx="2662555" cy="1397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8036560" cy="829945"/>
          </a:xfrm>
          <a:prstGeom prst="rect">
            <a:avLst/>
          </a:prstGeom>
          <a:noFill/>
        </p:spPr>
        <p:txBody>
          <a:bodyPr wrap="square" rtlCol="0">
            <a:spAutoFit/>
          </a:bodyPr>
          <a:p>
            <a:r>
              <a:rPr lang="zh-CN" altLang="en-US" sz="4800" b="1"/>
              <a:t>任务</a:t>
            </a:r>
            <a:r>
              <a:rPr lang="en-US" altLang="zh-CN" sz="4800" b="1"/>
              <a:t>2.2.4    Parsel </a:t>
            </a:r>
            <a:r>
              <a:rPr lang="zh-CN" altLang="en-US" sz="4800" b="1"/>
              <a:t>库的</a:t>
            </a:r>
            <a:r>
              <a:rPr lang="zh-CN" altLang="en-US" sz="4800" b="1"/>
              <a:t>使用</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Parsel</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677545" y="1238250"/>
            <a:ext cx="2726055" cy="4445"/>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582295" y="1652905"/>
            <a:ext cx="10995025" cy="922020"/>
          </a:xfrm>
          <a:prstGeom prst="rect">
            <a:avLst/>
          </a:prstGeom>
          <a:noFill/>
        </p:spPr>
        <p:txBody>
          <a:bodyPr wrap="square" rtlCol="0">
            <a:spAutoFit/>
          </a:bodyPr>
          <a:p>
            <a:pPr indent="457200"/>
            <a:r>
              <a:rPr lang="zh-CN" altLang="en-US"/>
              <a:t>Parsel</a:t>
            </a:r>
            <a:r>
              <a:rPr lang="en-US" altLang="zh-CN"/>
              <a:t> </a:t>
            </a:r>
            <a:r>
              <a:rPr lang="zh-CN" altLang="en-US"/>
              <a:t>库可以解析</a:t>
            </a:r>
            <a:r>
              <a:rPr lang="en-US" altLang="zh-CN"/>
              <a:t> </a:t>
            </a:r>
            <a:r>
              <a:rPr lang="zh-CN" altLang="en-US"/>
              <a:t>HTML</a:t>
            </a:r>
            <a:r>
              <a:rPr lang="en-US" altLang="zh-CN"/>
              <a:t> </a:t>
            </a:r>
            <a:r>
              <a:rPr lang="zh-CN" altLang="en-US"/>
              <a:t>和</a:t>
            </a:r>
            <a:r>
              <a:rPr lang="en-US" altLang="zh-CN"/>
              <a:t> </a:t>
            </a:r>
            <a:r>
              <a:rPr lang="zh-CN" altLang="en-US"/>
              <a:t>XML，并支持使用</a:t>
            </a:r>
            <a:r>
              <a:rPr lang="en-US" altLang="zh-CN"/>
              <a:t> </a:t>
            </a:r>
            <a:r>
              <a:rPr lang="zh-CN" altLang="en-US"/>
              <a:t>XPath</a:t>
            </a:r>
            <a:r>
              <a:rPr lang="en-US" altLang="zh-CN"/>
              <a:t> </a:t>
            </a:r>
            <a:r>
              <a:rPr lang="zh-CN" altLang="en-US"/>
              <a:t>和</a:t>
            </a:r>
            <a:r>
              <a:rPr lang="en-US" altLang="zh-CN"/>
              <a:t> </a:t>
            </a:r>
            <a:r>
              <a:rPr lang="zh-CN" altLang="en-US"/>
              <a:t>CSS</a:t>
            </a:r>
            <a:r>
              <a:rPr lang="en-US" altLang="zh-CN"/>
              <a:t> </a:t>
            </a:r>
            <a:r>
              <a:rPr lang="zh-CN" altLang="en-US"/>
              <a:t>选择器对内容进行提取和修改，同时还融合了正则表达式的提取功能。</a:t>
            </a:r>
            <a:endParaRPr lang="zh-CN" altLang="en-US"/>
          </a:p>
          <a:p>
            <a:pPr indent="457200"/>
            <a:r>
              <a:rPr lang="zh-CN" altLang="en-US"/>
              <a:t>安装</a:t>
            </a:r>
            <a:r>
              <a:rPr lang="en-US" altLang="zh-CN"/>
              <a:t> Parsel </a:t>
            </a:r>
            <a:r>
              <a:rPr lang="zh-CN" altLang="en-US"/>
              <a:t>库，在</a:t>
            </a:r>
            <a:r>
              <a:rPr lang="en-US" altLang="zh-CN"/>
              <a:t> windows cmd </a:t>
            </a:r>
            <a:r>
              <a:rPr lang="zh-CN" altLang="en-US"/>
              <a:t>命令行输入</a:t>
            </a:r>
            <a:r>
              <a:rPr lang="en-US" altLang="zh-CN"/>
              <a:t> pip3 install parsel </a:t>
            </a:r>
            <a:r>
              <a:rPr lang="zh-CN" altLang="en-US"/>
              <a:t>即可</a:t>
            </a:r>
            <a:r>
              <a:rPr lang="zh-CN" altLang="en-US"/>
              <a:t>安装。</a:t>
            </a:r>
            <a:endParaRPr lang="zh-CN" altLang="en-US"/>
          </a:p>
        </p:txBody>
      </p:sp>
      <p:sp>
        <p:nvSpPr>
          <p:cNvPr id="4" name="文本框 3"/>
          <p:cNvSpPr txBox="1"/>
          <p:nvPr/>
        </p:nvSpPr>
        <p:spPr>
          <a:xfrm>
            <a:off x="739775" y="2823210"/>
            <a:ext cx="11146155" cy="1198880"/>
          </a:xfrm>
          <a:prstGeom prst="rect">
            <a:avLst/>
          </a:prstGeom>
          <a:noFill/>
        </p:spPr>
        <p:txBody>
          <a:bodyPr wrap="square" rtlCol="0">
            <a:spAutoFit/>
          </a:bodyPr>
          <a:p>
            <a:pPr indent="457200"/>
            <a:r>
              <a:rPr lang="zh-CN" altLang="en-US"/>
              <a:t>无论是使用CSS选择器，还是XPath、re，都需要先创建一个Parsel.Selector对象，创建了Selector对象之后，可以进行XPath、CSS的任意切换。</a:t>
            </a:r>
            <a:endParaRPr lang="zh-CN" altLang="en-US"/>
          </a:p>
          <a:p>
            <a:pPr indent="457200"/>
            <a:endParaRPr lang="zh-CN" altLang="en-US"/>
          </a:p>
          <a:p>
            <a:pPr indent="0"/>
            <a:r>
              <a:rPr lang="zh-CN" altLang="en-US"/>
              <a:t>Parsel库中一般使用Selector类，代码如下：</a:t>
            </a:r>
            <a:endParaRPr lang="zh-CN" altLang="en-US"/>
          </a:p>
        </p:txBody>
      </p:sp>
      <p:sp>
        <p:nvSpPr>
          <p:cNvPr id="9" name="文本框 8"/>
          <p:cNvSpPr txBox="1"/>
          <p:nvPr/>
        </p:nvSpPr>
        <p:spPr>
          <a:xfrm>
            <a:off x="739775" y="4075430"/>
            <a:ext cx="9407525" cy="2781300"/>
          </a:xfrm>
          <a:prstGeom prst="rect">
            <a:avLst/>
          </a:prstGeom>
          <a:solidFill>
            <a:srgbClr val="D9D9D9"/>
          </a:solidFill>
        </p:spPr>
        <p:txBody>
          <a:bodyPr wrap="square" rtlCol="0">
            <a:noAutofit/>
          </a:bodyPr>
          <a:p>
            <a:r>
              <a:rPr lang="zh-CN" altLang="en-US"/>
              <a:t># 导入Selector类</a:t>
            </a:r>
            <a:endParaRPr lang="zh-CN" altLang="en-US"/>
          </a:p>
          <a:p>
            <a:r>
              <a:rPr lang="zh-CN" altLang="en-US"/>
              <a:t>from parsel import Selector</a:t>
            </a:r>
            <a:endParaRPr lang="zh-CN" altLang="en-US"/>
          </a:p>
          <a:p>
            <a:r>
              <a:rPr lang="zh-CN" altLang="en-US"/>
              <a:t>#初始化html字符串</a:t>
            </a:r>
            <a:endParaRPr lang="zh-CN" altLang="en-US"/>
          </a:p>
          <a:p>
            <a:r>
              <a:rPr lang="zh-CN" altLang="en-US"/>
              <a:t>html='''</a:t>
            </a:r>
            <a:endParaRPr lang="zh-CN" altLang="en-US"/>
          </a:p>
          <a:p>
            <a:r>
              <a:rPr lang="zh-CN" altLang="en-US"/>
              <a:t>         &lt;div&gt;</a:t>
            </a:r>
            <a:endParaRPr lang="zh-CN" altLang="en-US"/>
          </a:p>
          <a:p>
            <a:r>
              <a:rPr lang="zh-CN" altLang="en-US"/>
              <a:t>           &lt;ul&gt;</a:t>
            </a:r>
            <a:endParaRPr lang="zh-CN" altLang="en-US"/>
          </a:p>
          <a:p>
            <a:r>
              <a:rPr lang="zh-CN" altLang="en-US"/>
              <a:t>   	&lt;li class="item-0"&gt;首页&lt;/li&gt;</a:t>
            </a:r>
            <a:endParaRPr lang="zh-CN" altLang="en-US"/>
          </a:p>
          <a:p>
            <a:r>
              <a:rPr lang="zh-CN" altLang="en-US">
                <a:sym typeface="+mn-ea"/>
              </a:rPr>
              <a:t>&lt;li class="item-1"&gt;&lt;a href="introduce.html"&gt;概况&lt;/a&gt;&lt;/li&gt;</a:t>
            </a:r>
            <a:endParaRPr lang="zh-CN" altLang="en-US"/>
          </a:p>
          <a:p>
            <a:r>
              <a:rPr lang="zh-CN" altLang="en-US">
                <a:sym typeface="+mn-ea"/>
              </a:rPr>
              <a:t>   	&lt;li class="item-0 active"&gt;&lt;a href="new.html"&gt;&lt;span class="bold"&gt;新闻   	&lt;/span&gt;&lt;/a&gt;&lt;/li&gt;</a:t>
            </a:r>
            <a:endParaRPr lang="zh-CN" altLang="en-US"/>
          </a:p>
          <a:p>
            <a:endParaRPr lang="zh-CN" alt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4" name="文本框 3"/>
          <p:cNvSpPr txBox="1"/>
          <p:nvPr/>
        </p:nvSpPr>
        <p:spPr>
          <a:xfrm>
            <a:off x="582295" y="1461135"/>
            <a:ext cx="9445625" cy="3415030"/>
          </a:xfrm>
          <a:prstGeom prst="rect">
            <a:avLst/>
          </a:prstGeom>
          <a:solidFill>
            <a:schemeClr val="bg1">
              <a:lumMod val="85000"/>
            </a:schemeClr>
          </a:solidFill>
        </p:spPr>
        <p:txBody>
          <a:bodyPr wrap="square" rtlCol="0">
            <a:spAutoFit/>
          </a:bodyPr>
          <a:p>
            <a:r>
              <a:rPr lang="zh-CN" altLang="en-US">
                <a:sym typeface="+mn-ea"/>
              </a:rPr>
              <a:t>   	&lt;li class="item-1 active"&gt;&lt;a href="notice.html"&gt;公告&lt;/a&gt;&lt;/li&gt;</a:t>
            </a:r>
            <a:endParaRPr lang="zh-CN" altLang="en-US"/>
          </a:p>
          <a:p>
            <a:r>
              <a:rPr lang="zh-CN" altLang="en-US">
                <a:sym typeface="+mn-ea"/>
              </a:rPr>
              <a:t> 	 &lt;li class="item-0"&gt;&lt;a href="about.html"&gt;联系我们&lt;/a&gt;&lt;/li&gt;</a:t>
            </a:r>
            <a:endParaRPr lang="zh-CN" altLang="en-US"/>
          </a:p>
          <a:p>
            <a:r>
              <a:rPr lang="zh-CN" altLang="en-US">
                <a:sym typeface="+mn-ea"/>
              </a:rPr>
              <a:t>&lt;/ul&gt;</a:t>
            </a:r>
            <a:endParaRPr lang="zh-CN" altLang="en-US"/>
          </a:p>
          <a:p>
            <a:r>
              <a:rPr lang="zh-CN" altLang="en-US">
                <a:sym typeface="+mn-ea"/>
              </a:rPr>
              <a:t>        &lt;/div&gt;</a:t>
            </a:r>
            <a:endParaRPr lang="zh-CN" altLang="en-US"/>
          </a:p>
          <a:p>
            <a:r>
              <a:rPr lang="zh-CN" altLang="en-US">
                <a:sym typeface="+mn-ea"/>
              </a:rPr>
              <a:t>      '''</a:t>
            </a:r>
            <a:endParaRPr lang="zh-CN" altLang="en-US"/>
          </a:p>
          <a:p>
            <a:r>
              <a:rPr lang="zh-CN" altLang="en-US">
                <a:sym typeface="+mn-ea"/>
              </a:rPr>
              <a:t>	#创建selector对象</a:t>
            </a:r>
            <a:endParaRPr lang="zh-CN" altLang="en-US"/>
          </a:p>
          <a:p>
            <a:r>
              <a:rPr lang="zh-CN" altLang="en-US">
                <a:sym typeface="+mn-ea"/>
              </a:rPr>
              <a:t>	selector=Selector(html)</a:t>
            </a:r>
            <a:endParaRPr lang="zh-CN" altLang="en-US"/>
          </a:p>
          <a:p>
            <a:r>
              <a:rPr lang="zh-CN" altLang="en-US">
                <a:sym typeface="+mn-ea"/>
              </a:rPr>
              <a:t>	#使用CSS提取class包含item-0的节点</a:t>
            </a:r>
            <a:endParaRPr lang="zh-CN" altLang="en-US"/>
          </a:p>
          <a:p>
            <a:r>
              <a:rPr lang="zh-CN" altLang="en-US">
                <a:sym typeface="+mn-ea"/>
              </a:rPr>
              <a:t>	items = selector.css('.item-0')</a:t>
            </a:r>
            <a:endParaRPr lang="zh-CN" altLang="en-US"/>
          </a:p>
          <a:p>
            <a:r>
              <a:rPr lang="zh-CN" altLang="en-US">
                <a:sym typeface="+mn-ea"/>
              </a:rPr>
              <a:t>	print(len(items))</a:t>
            </a:r>
            <a:endParaRPr lang="zh-CN" altLang="en-US"/>
          </a:p>
          <a:p>
            <a:r>
              <a:rPr lang="zh-CN" altLang="en-US">
                <a:sym typeface="+mn-ea"/>
              </a:rPr>
              <a:t>	print(type(items))</a:t>
            </a:r>
            <a:endParaRPr lang="zh-CN" altLang="en-US"/>
          </a:p>
          <a:p>
            <a:r>
              <a:rPr lang="zh-CN" altLang="en-US">
                <a:sym typeface="+mn-ea"/>
              </a:rPr>
              <a:t>	print(items)</a:t>
            </a:r>
            <a:endParaRPr lang="zh-CN" altLang="en-US"/>
          </a:p>
        </p:txBody>
      </p:sp>
      <p:pic>
        <p:nvPicPr>
          <p:cNvPr id="10"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8625" y="3825240"/>
            <a:ext cx="6377305" cy="1050925"/>
          </a:xfrm>
          <a:prstGeom prst="rect">
            <a:avLst/>
          </a:prstGeom>
        </p:spPr>
      </p:pic>
      <p:sp>
        <p:nvSpPr>
          <p:cNvPr id="2" name="文本框 1"/>
          <p:cNvSpPr txBox="1"/>
          <p:nvPr/>
        </p:nvSpPr>
        <p:spPr>
          <a:xfrm>
            <a:off x="582295" y="5094605"/>
            <a:ext cx="6096000" cy="368300"/>
          </a:xfrm>
          <a:prstGeom prst="rect">
            <a:avLst/>
          </a:prstGeom>
          <a:noFill/>
        </p:spPr>
        <p:txBody>
          <a:bodyPr wrap="square" rtlCol="0" anchor="t">
            <a:spAutoFit/>
          </a:bodyPr>
          <a:p>
            <a:r>
              <a:rPr lang="zh-CN" altLang="en-US"/>
              <a:t>下面使用XPath方法提取Class中包含item-0的节点代码：</a:t>
            </a:r>
            <a:endParaRPr lang="zh-CN" altLang="en-US"/>
          </a:p>
        </p:txBody>
      </p:sp>
      <p:sp>
        <p:nvSpPr>
          <p:cNvPr id="8" name="文本框 7"/>
          <p:cNvSpPr txBox="1"/>
          <p:nvPr/>
        </p:nvSpPr>
        <p:spPr>
          <a:xfrm>
            <a:off x="582295" y="5589905"/>
            <a:ext cx="6096000" cy="645160"/>
          </a:xfrm>
          <a:prstGeom prst="rect">
            <a:avLst/>
          </a:prstGeom>
          <a:solidFill>
            <a:srgbClr val="D9D9D9"/>
          </a:solidFill>
        </p:spPr>
        <p:txBody>
          <a:bodyPr wrap="square" rtlCol="0" anchor="t">
            <a:spAutoFit/>
          </a:bodyPr>
          <a:p>
            <a:r>
              <a:rPr lang="zh-CN" altLang="en-US"/>
              <a:t>items = selector.xpath('//li[contains(@class, "item-0")]')</a:t>
            </a:r>
            <a:endParaRPr lang="zh-CN" altLang="en-US"/>
          </a:p>
          <a:p>
            <a:r>
              <a:rPr lang="zh-CN" altLang="en-US"/>
              <a:t>print(len(items)，type(items）,items)</a:t>
            </a:r>
            <a:endParaRPr lang="zh-CN" altLang="en-US"/>
          </a:p>
        </p:txBody>
      </p:sp>
      <p:sp>
        <p:nvSpPr>
          <p:cNvPr id="9" name="文本框 8"/>
          <p:cNvSpPr txBox="1"/>
          <p:nvPr/>
        </p:nvSpPr>
        <p:spPr>
          <a:xfrm>
            <a:off x="582295" y="6322695"/>
            <a:ext cx="1852930" cy="368300"/>
          </a:xfrm>
          <a:prstGeom prst="rect">
            <a:avLst/>
          </a:prstGeom>
          <a:noFill/>
        </p:spPr>
        <p:txBody>
          <a:bodyPr wrap="square" rtlCol="0">
            <a:spAutoFit/>
          </a:bodyPr>
          <a:p>
            <a:r>
              <a:rPr lang="zh-CN" altLang="en-US"/>
              <a:t>输出结果</a:t>
            </a:r>
            <a:r>
              <a:rPr lang="zh-CN" altLang="en-US"/>
              <a:t>同上</a:t>
            </a:r>
            <a:endParaRPr lang="zh-CN" altLang="en-US"/>
          </a:p>
        </p:txBody>
      </p:sp>
      <p:sp>
        <p:nvSpPr>
          <p:cNvPr id="11"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Parsel</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12" name="直接连接符 11"/>
          <p:cNvCxnSpPr/>
          <p:nvPr/>
        </p:nvCxnSpPr>
        <p:spPr>
          <a:xfrm flipV="1">
            <a:off x="677545" y="1238250"/>
            <a:ext cx="2726055" cy="444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遍历</a:t>
            </a:r>
            <a:r>
              <a:rPr lang="en-US" altLang="zh-CN" sz="2800" spc="150">
                <a:solidFill>
                  <a:schemeClr val="tx1">
                    <a:lumMod val="65000"/>
                    <a:lumOff val="35000"/>
                  </a:schemeClr>
                </a:solidFill>
                <a:latin typeface="+mn-lt"/>
                <a:ea typeface="+mn-ea"/>
                <a:cs typeface="+mn-cs"/>
                <a:sym typeface="+mn-ea"/>
              </a:rPr>
              <a:t>SelectorList</a:t>
            </a:r>
            <a:r>
              <a:rPr lang="zh-CN" altLang="en-US" sz="2800" spc="150">
                <a:solidFill>
                  <a:schemeClr val="tx1">
                    <a:lumMod val="65000"/>
                    <a:lumOff val="35000"/>
                  </a:schemeClr>
                </a:solidFill>
                <a:latin typeface="+mn-lt"/>
                <a:ea typeface="+mn-ea"/>
                <a:cs typeface="+mn-cs"/>
                <a:sym typeface="+mn-ea"/>
              </a:rPr>
              <a:t>列表</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731520" y="1235075"/>
            <a:ext cx="3298825" cy="7620"/>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739775" y="1591310"/>
            <a:ext cx="8206740" cy="368300"/>
          </a:xfrm>
          <a:prstGeom prst="rect">
            <a:avLst/>
          </a:prstGeom>
          <a:noFill/>
        </p:spPr>
        <p:txBody>
          <a:bodyPr wrap="square" rtlCol="0">
            <a:spAutoFit/>
          </a:bodyPr>
          <a:p>
            <a:r>
              <a:rPr lang="zh-CN" altLang="en-US"/>
              <a:t>根据上例所获得的可迭代对象 SelectorList，提取li节点的内容，代码如下：</a:t>
            </a:r>
            <a:endParaRPr lang="zh-CN" altLang="en-US"/>
          </a:p>
        </p:txBody>
      </p:sp>
      <p:sp>
        <p:nvSpPr>
          <p:cNvPr id="4" name="文本框 3"/>
          <p:cNvSpPr txBox="1"/>
          <p:nvPr/>
        </p:nvSpPr>
        <p:spPr>
          <a:xfrm>
            <a:off x="835660" y="2139950"/>
            <a:ext cx="4785360" cy="991870"/>
          </a:xfrm>
          <a:prstGeom prst="rect">
            <a:avLst/>
          </a:prstGeom>
          <a:solidFill>
            <a:srgbClr val="D9D9D9"/>
          </a:solidFill>
        </p:spPr>
        <p:txBody>
          <a:bodyPr wrap="square" rtlCol="0">
            <a:noAutofit/>
          </a:bodyPr>
          <a:p>
            <a:r>
              <a:rPr lang="zh-CN" altLang="en-US"/>
              <a:t>for item in items:    </a:t>
            </a:r>
            <a:endParaRPr lang="zh-CN" altLang="en-US"/>
          </a:p>
          <a:p>
            <a:r>
              <a:rPr lang="zh-CN" altLang="en-US"/>
              <a:t>text=item.xpath('.//text()').get()</a:t>
            </a:r>
            <a:endParaRPr lang="zh-CN" altLang="en-US"/>
          </a:p>
          <a:p>
            <a:r>
              <a:rPr lang="zh-CN" altLang="en-US"/>
              <a:t>    print(text)</a:t>
            </a:r>
            <a:endParaRPr lang="zh-CN" altLang="en-US"/>
          </a:p>
        </p:txBody>
      </p:sp>
      <p:pic>
        <p:nvPicPr>
          <p:cNvPr id="1005664408" name="图片 1"/>
          <p:cNvPicPr>
            <a:picLocks noChangeAspect="1"/>
          </p:cNvPicPr>
          <p:nvPr/>
        </p:nvPicPr>
        <p:blipFill>
          <a:blip r:embed="rId2"/>
          <a:stretch>
            <a:fillRect/>
          </a:stretch>
        </p:blipFill>
        <p:spPr>
          <a:xfrm>
            <a:off x="835660" y="4458335"/>
            <a:ext cx="6349365" cy="2062480"/>
          </a:xfrm>
          <a:prstGeom prst="rect">
            <a:avLst/>
          </a:prstGeom>
        </p:spPr>
      </p:pic>
      <p:sp>
        <p:nvSpPr>
          <p:cNvPr id="8" name="文本框 7"/>
          <p:cNvSpPr txBox="1"/>
          <p:nvPr/>
        </p:nvSpPr>
        <p:spPr>
          <a:xfrm>
            <a:off x="739775" y="3334385"/>
            <a:ext cx="11146155" cy="922020"/>
          </a:xfrm>
          <a:prstGeom prst="rect">
            <a:avLst/>
          </a:prstGeom>
          <a:noFill/>
        </p:spPr>
        <p:txBody>
          <a:bodyPr wrap="square" rtlCol="0" anchor="t">
            <a:spAutoFit/>
          </a:bodyPr>
          <a:p>
            <a:pPr indent="457200"/>
            <a:r>
              <a:rPr lang="zh-CN" altLang="en-US"/>
              <a:t>遍历SelectorList获得Selector对象，再调用其XPath方法进行内容提取。这里使用”.//text()”这个XPath方法提取了当前节点文本内容，此时若不调用其他方法，则返回的是Selector构成的可迭代对象SelectorList。SelectorList中有一个Get方法，Get方法可以将 SelectorList 包含的 Selector 对象中的内容提取出来。</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0772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608330" y="608330"/>
            <a:ext cx="624268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a:t>
            </a:r>
            <a:r>
              <a:rPr lang="en-US" altLang="zh-CN" sz="2800" spc="150">
                <a:solidFill>
                  <a:schemeClr val="tx1">
                    <a:lumMod val="65000"/>
                    <a:lumOff val="35000"/>
                  </a:schemeClr>
                </a:solidFill>
                <a:latin typeface="+mn-lt"/>
                <a:ea typeface="+mn-ea"/>
                <a:cs typeface="+mn-cs"/>
                <a:sym typeface="+mn-ea"/>
              </a:rPr>
              <a:t>Soup </a:t>
            </a:r>
            <a:r>
              <a:rPr lang="zh-CN" altLang="en-US" sz="2800" spc="150">
                <a:solidFill>
                  <a:schemeClr val="tx1">
                    <a:lumMod val="65000"/>
                    <a:lumOff val="35000"/>
                  </a:schemeClr>
                </a:solidFill>
                <a:latin typeface="+mn-lt"/>
                <a:ea typeface="+mn-ea"/>
                <a:cs typeface="+mn-cs"/>
                <a:sym typeface="+mn-ea"/>
              </a:rPr>
              <a:t>库</a:t>
            </a:r>
            <a:endParaRPr lang="zh-CN" altLang="en-US" sz="2800" spc="150">
              <a:solidFill>
                <a:schemeClr val="tx1">
                  <a:lumMod val="65000"/>
                  <a:lumOff val="35000"/>
                </a:schemeClr>
              </a:solidFill>
              <a:latin typeface="+mn-lt"/>
              <a:ea typeface="+mn-ea"/>
              <a:cs typeface="+mn-cs"/>
              <a:sym typeface="+mn-ea"/>
            </a:endParaRPr>
          </a:p>
        </p:txBody>
      </p:sp>
      <p:sp>
        <p:nvSpPr>
          <p:cNvPr id="7" name="文本框 6"/>
          <p:cNvSpPr txBox="1"/>
          <p:nvPr/>
        </p:nvSpPr>
        <p:spPr>
          <a:xfrm>
            <a:off x="608330" y="1726565"/>
            <a:ext cx="11104880" cy="2443480"/>
          </a:xfrm>
          <a:prstGeom prst="rect">
            <a:avLst/>
          </a:prstGeom>
          <a:noFill/>
        </p:spPr>
        <p:txBody>
          <a:bodyPr wrap="square" rtlCol="0">
            <a:spAutoFit/>
          </a:bodyPr>
          <a:p>
            <a:pPr algn="l">
              <a:lnSpc>
                <a:spcPct val="100000"/>
              </a:lnSpc>
              <a:buClrTx/>
              <a:buSzTx/>
              <a:buFontTx/>
            </a:pPr>
            <a:r>
              <a:rPr lang="zh-CN" altLang="en-US" b="1">
                <a:sym typeface="+mn-ea"/>
              </a:rPr>
              <a:t>BeautifulSoup 库简介</a:t>
            </a:r>
            <a:endParaRPr lang="zh-CN" altLang="en-US" b="1">
              <a:sym typeface="+mn-ea"/>
            </a:endParaRPr>
          </a:p>
          <a:p>
            <a:pPr algn="l">
              <a:lnSpc>
                <a:spcPct val="100000"/>
              </a:lnSpc>
              <a:buClrTx/>
              <a:buSzTx/>
              <a:buFontTx/>
            </a:pPr>
            <a:endParaRPr lang="zh-CN" altLang="en-US" b="1"/>
          </a:p>
          <a:p>
            <a:pPr indent="457200" algn="l">
              <a:lnSpc>
                <a:spcPct val="130000"/>
              </a:lnSpc>
            </a:pPr>
            <a:r>
              <a:rPr lang="zh-CN" altLang="en-US"/>
              <a:t>BeautifulSoup 是 Python 用来从HTML或XML文件中提取数据的一个库，可以用它来方便地从网页中提取数据，它除了支持Python标准库中的HTML解析器外，还支持一些第三方解析器（比如lxml）。</a:t>
            </a:r>
            <a:endParaRPr lang="zh-CN" altLang="en-US"/>
          </a:p>
          <a:p>
            <a:pPr indent="457200">
              <a:lnSpc>
                <a:spcPct val="130000"/>
              </a:lnSpc>
            </a:pPr>
            <a:r>
              <a:rPr lang="zh-CN" altLang="en-US"/>
              <a:t>目前，BeautifulSoup</a:t>
            </a:r>
            <a:r>
              <a:rPr lang="en-US" altLang="zh-CN"/>
              <a:t> </a:t>
            </a:r>
            <a:r>
              <a:rPr lang="zh-CN" altLang="en-US"/>
              <a:t>3 已经停止开发，现在推荐在项目中使用BeautifulSoup 4。</a:t>
            </a:r>
            <a:endParaRPr lang="zh-CN" altLang="en-US"/>
          </a:p>
          <a:p>
            <a:pPr indent="457200">
              <a:lnSpc>
                <a:spcPct val="130000"/>
              </a:lnSpc>
            </a:pPr>
            <a:r>
              <a:rPr lang="zh-CN" altLang="en-US"/>
              <a:t>安装BeautifulSoup</a:t>
            </a:r>
            <a:r>
              <a:rPr lang="zh-CN" altLang="en-US"/>
              <a:t>库，在Windows cmd命令行内输入：pip install BeautifulSoup</a:t>
            </a:r>
            <a:r>
              <a:rPr lang="en-US" altLang="zh-CN"/>
              <a:t> </a:t>
            </a:r>
            <a:r>
              <a:rPr lang="zh-CN" altLang="en-US"/>
              <a:t>4,在集成开发环境PyCharm中也是选择BeautifulSoup</a:t>
            </a:r>
            <a:r>
              <a:rPr lang="en-US" altLang="zh-CN"/>
              <a:t> </a:t>
            </a:r>
            <a:r>
              <a:rPr lang="zh-CN" altLang="en-US"/>
              <a:t>4库包。</a:t>
            </a:r>
            <a:endParaRPr lang="zh-CN" altLang="en-US"/>
          </a:p>
        </p:txBody>
      </p:sp>
      <p:cxnSp>
        <p:nvCxnSpPr>
          <p:cNvPr id="3" name="直接连接符 2"/>
          <p:cNvCxnSpPr/>
          <p:nvPr/>
        </p:nvCxnSpPr>
        <p:spPr>
          <a:xfrm flipV="1">
            <a:off x="699135" y="1283335"/>
            <a:ext cx="3187065" cy="30480"/>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699135" y="4471035"/>
            <a:ext cx="10147935" cy="1282065"/>
          </a:xfrm>
          <a:prstGeom prst="rect">
            <a:avLst/>
          </a:prstGeom>
          <a:noFill/>
        </p:spPr>
        <p:txBody>
          <a:bodyPr wrap="square" rtlCol="0">
            <a:spAutoFit/>
          </a:bodyPr>
          <a:p>
            <a:pPr algn="l">
              <a:buClrTx/>
              <a:buSzTx/>
              <a:buFontTx/>
            </a:pPr>
            <a:r>
              <a:rPr lang="zh-CN" altLang="en-US" b="1"/>
              <a:t>创建 BeautifulSoup 对象：</a:t>
            </a:r>
            <a:endParaRPr lang="zh-CN" altLang="en-US" b="1"/>
          </a:p>
          <a:p>
            <a:pPr algn="l">
              <a:buClrTx/>
              <a:buSzTx/>
              <a:buFontTx/>
            </a:pPr>
            <a:endParaRPr lang="en-US" altLang="zh-CN"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endParaRPr>
          </a:p>
          <a:p>
            <a:pPr indent="457200" algn="l">
              <a:buClrTx/>
              <a:buSzTx/>
              <a:buFontTx/>
            </a:pPr>
            <a:r>
              <a:rPr lang="zh-CN" altLang="en-US"/>
              <a:t>使用bs4解析网页，首先先导入，约定导入方式如下，即主要是用BeautifulSoup类。</a:t>
            </a:r>
            <a:endParaRPr lang="zh-CN" altLang="en-US"/>
          </a:p>
          <a:p>
            <a:pPr indent="457200" algn="l">
              <a:lnSpc>
                <a:spcPct val="130000"/>
              </a:lnSpc>
              <a:buClrTx/>
              <a:buSzTx/>
              <a:buNone/>
            </a:pPr>
            <a:r>
              <a:rPr lang="zh-CN" altLang="en-US"/>
              <a:t>from bs4 import BeautifulSoup</a:t>
            </a:r>
            <a:endParaRPr lang="zh-CN" alt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739775" y="2392680"/>
            <a:ext cx="5152390" cy="922020"/>
          </a:xfrm>
          <a:prstGeom prst="rect">
            <a:avLst/>
          </a:prstGeom>
          <a:solidFill>
            <a:srgbClr val="D9D9D9"/>
          </a:solidFill>
        </p:spPr>
        <p:txBody>
          <a:bodyPr wrap="square" rtlCol="0">
            <a:spAutoFit/>
          </a:bodyPr>
          <a:p>
            <a:r>
              <a:rPr lang="zh-CN" altLang="en-US"/>
              <a:t>result=selector.xpath('//li[contains(@class,"item-0")]//text()').get()</a:t>
            </a:r>
            <a:endParaRPr lang="zh-CN" altLang="en-US"/>
          </a:p>
          <a:p>
            <a:r>
              <a:rPr lang="zh-CN" altLang="en-US"/>
              <a:t>print(result)</a:t>
            </a:r>
            <a:endParaRPr lang="zh-CN" altLang="en-US"/>
          </a:p>
        </p:txBody>
      </p:sp>
      <p:pic>
        <p:nvPicPr>
          <p:cNvPr id="423576248" name="图片 1"/>
          <p:cNvPicPr>
            <a:picLocks noChangeAspect="1"/>
          </p:cNvPicPr>
          <p:nvPr/>
        </p:nvPicPr>
        <p:blipFill>
          <a:blip r:embed="rId2"/>
          <a:stretch>
            <a:fillRect/>
          </a:stretch>
        </p:blipFill>
        <p:spPr>
          <a:xfrm>
            <a:off x="739775" y="3568065"/>
            <a:ext cx="6629400" cy="1607185"/>
          </a:xfrm>
          <a:prstGeom prst="rect">
            <a:avLst/>
          </a:prstGeom>
        </p:spPr>
      </p:pic>
      <p:sp>
        <p:nvSpPr>
          <p:cNvPr id="9" name="文本框 8"/>
          <p:cNvSpPr txBox="1"/>
          <p:nvPr/>
        </p:nvSpPr>
        <p:spPr>
          <a:xfrm>
            <a:off x="739775" y="1771015"/>
            <a:ext cx="10412095" cy="368300"/>
          </a:xfrm>
          <a:prstGeom prst="rect">
            <a:avLst/>
          </a:prstGeom>
          <a:noFill/>
        </p:spPr>
        <p:txBody>
          <a:bodyPr wrap="square" rtlCol="0" anchor="t">
            <a:spAutoFit/>
          </a:bodyPr>
          <a:p>
            <a:r>
              <a:rPr lang="zh-CN" altLang="en-US"/>
              <a:t>以上实例通过XPath方法抽取3个li对象，如果想获取第一个li对象文本，可以使用Get方法，代码如下：</a:t>
            </a:r>
            <a:endParaRPr lang="zh-CN" altLang="en-US"/>
          </a:p>
        </p:txBody>
      </p:sp>
      <p:sp>
        <p:nvSpPr>
          <p:cNvPr id="4"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Parsel</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77545" y="1238250"/>
            <a:ext cx="2726055" cy="444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Getall </a:t>
            </a:r>
            <a:r>
              <a:rPr lang="zh-CN" altLang="en-US" sz="2800" spc="150">
                <a:solidFill>
                  <a:schemeClr val="tx1">
                    <a:lumMod val="65000"/>
                    <a:lumOff val="35000"/>
                  </a:schemeClr>
                </a:solidFill>
                <a:latin typeface="+mn-lt"/>
                <a:ea typeface="+mn-ea"/>
                <a:cs typeface="+mn-cs"/>
                <a:sym typeface="+mn-ea"/>
              </a:rPr>
              <a:t>方法</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713105" y="1228725"/>
            <a:ext cx="1981200" cy="13970"/>
          </a:xfrm>
          <a:prstGeom prst="line">
            <a:avLst/>
          </a:prstGeom>
          <a:ln w="19050"/>
        </p:spPr>
        <p:style>
          <a:lnRef idx="1">
            <a:schemeClr val="dk1"/>
          </a:lnRef>
          <a:fillRef idx="0">
            <a:schemeClr val="dk1"/>
          </a:fillRef>
          <a:effectRef idx="0">
            <a:schemeClr val="dk1"/>
          </a:effectRef>
          <a:fontRef idx="minor">
            <a:schemeClr val="tx1"/>
          </a:fontRef>
        </p:style>
      </p:cxnSp>
      <p:pic>
        <p:nvPicPr>
          <p:cNvPr id="2" name="图片 1"/>
          <p:cNvPicPr>
            <a:picLocks noChangeAspect="1"/>
          </p:cNvPicPr>
          <p:nvPr/>
        </p:nvPicPr>
        <p:blipFill>
          <a:blip r:embed="rId2"/>
          <a:stretch>
            <a:fillRect/>
          </a:stretch>
        </p:blipFill>
        <p:spPr>
          <a:xfrm>
            <a:off x="582295" y="3269933"/>
            <a:ext cx="5278120" cy="1290955"/>
          </a:xfrm>
          <a:prstGeom prst="rect">
            <a:avLst/>
          </a:prstGeom>
        </p:spPr>
      </p:pic>
      <p:sp>
        <p:nvSpPr>
          <p:cNvPr id="9" name="文本框 8"/>
          <p:cNvSpPr txBox="1"/>
          <p:nvPr/>
        </p:nvSpPr>
        <p:spPr>
          <a:xfrm>
            <a:off x="582295" y="2102485"/>
            <a:ext cx="6553200" cy="922020"/>
          </a:xfrm>
          <a:prstGeom prst="rect">
            <a:avLst/>
          </a:prstGeom>
          <a:solidFill>
            <a:srgbClr val="D9D9D9"/>
          </a:solidFill>
        </p:spPr>
        <p:txBody>
          <a:bodyPr wrap="square" rtlCol="0">
            <a:spAutoFit/>
          </a:bodyPr>
          <a:p>
            <a:r>
              <a:rPr lang="zh-CN" altLang="en-US"/>
              <a:t>result=selector.xpath('//li[contains(@class,"item-0")]//text()').getall()</a:t>
            </a:r>
            <a:endParaRPr lang="zh-CN" altLang="en-US"/>
          </a:p>
          <a:p>
            <a:r>
              <a:rPr lang="zh-CN" altLang="en-US"/>
              <a:t>print(result)</a:t>
            </a:r>
            <a:endParaRPr lang="zh-CN" altLang="en-US"/>
          </a:p>
        </p:txBody>
      </p:sp>
      <p:sp>
        <p:nvSpPr>
          <p:cNvPr id="10" name="文本框 9"/>
          <p:cNvSpPr txBox="1"/>
          <p:nvPr/>
        </p:nvSpPr>
        <p:spPr>
          <a:xfrm>
            <a:off x="582295" y="1488440"/>
            <a:ext cx="9608185" cy="368300"/>
          </a:xfrm>
          <a:prstGeom prst="rect">
            <a:avLst/>
          </a:prstGeom>
          <a:noFill/>
        </p:spPr>
        <p:txBody>
          <a:bodyPr wrap="square" rtlCol="0">
            <a:spAutoFit/>
          </a:bodyPr>
          <a:p>
            <a:r>
              <a:rPr lang="zh-CN" altLang="en-US"/>
              <a:t>Get方法只会提取第一个Selector对象的结果，如果想获取所有的对象，可以使用Getall()方法。</a:t>
            </a:r>
            <a:endParaRPr lang="zh-CN" altLang="en-US"/>
          </a:p>
        </p:txBody>
      </p:sp>
      <p:sp>
        <p:nvSpPr>
          <p:cNvPr id="4" name="文本框 3"/>
          <p:cNvSpPr txBox="1"/>
          <p:nvPr/>
        </p:nvSpPr>
        <p:spPr>
          <a:xfrm>
            <a:off x="582295" y="4699635"/>
            <a:ext cx="11303000" cy="1476375"/>
          </a:xfrm>
          <a:prstGeom prst="rect">
            <a:avLst/>
          </a:prstGeom>
          <a:noFill/>
        </p:spPr>
        <p:txBody>
          <a:bodyPr wrap="square" rtlCol="0" anchor="t">
            <a:spAutoFit/>
          </a:bodyPr>
          <a:p>
            <a:pPr indent="457200"/>
            <a:r>
              <a:rPr lang="zh-CN" altLang="en-US"/>
              <a:t>因此，如果要提取 SelectorList 里面对应的结果，可以使用 Get 或 Getall 方法，前者只会获取第一个 Selector 对象里面的内容，后者会依次获取每个 Selector 对象对应的结果。另外上例中，XPath 方法改写成 CSS 方法，可以这么实现：</a:t>
            </a:r>
            <a:endParaRPr lang="zh-CN" altLang="en-US"/>
          </a:p>
          <a:p>
            <a:r>
              <a:rPr lang="zh-CN" altLang="en-US">
                <a:highlight>
                  <a:srgbClr val="C0C0C0"/>
                </a:highlight>
              </a:rPr>
              <a:t>result = selector.css('.item-0 *::text').getall(</a:t>
            </a:r>
            <a:r>
              <a:rPr lang="en-US" altLang="zh-CN">
                <a:highlight>
                  <a:srgbClr val="C0C0C0"/>
                </a:highlight>
              </a:rPr>
              <a:t>)</a:t>
            </a:r>
            <a:r>
              <a:rPr lang="en-US" altLang="zh-CN"/>
              <a:t>                                    </a:t>
            </a:r>
            <a:endParaRPr lang="zh-CN" altLang="en-US"/>
          </a:p>
          <a:p>
            <a:r>
              <a:rPr lang="zh-CN" altLang="en-US"/>
              <a:t>这里* 用来提取所有子节点（包括纯文本节点），提取文本需要再加上“::text”，最终的运行结果是一样的。</a:t>
            </a:r>
            <a:endParaRPr lang="zh-CN" alt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82295" y="1687830"/>
            <a:ext cx="11188700" cy="645160"/>
          </a:xfrm>
          <a:prstGeom prst="rect">
            <a:avLst/>
          </a:prstGeom>
          <a:noFill/>
        </p:spPr>
        <p:txBody>
          <a:bodyPr wrap="square" rtlCol="0">
            <a:spAutoFit/>
          </a:bodyPr>
          <a:p>
            <a:pPr indent="457200"/>
            <a:r>
              <a:rPr lang="zh-CN" altLang="en-US"/>
              <a:t>上述实例得知直接在 XPath 中加入 “//text()” 即可提取文本，现提取第三个li节点内部的a节点的href属性，以下代码分别使用CSS和XPath方法实现：</a:t>
            </a:r>
            <a:endParaRPr lang="zh-CN" altLang="en-US"/>
          </a:p>
        </p:txBody>
      </p:sp>
      <p:sp>
        <p:nvSpPr>
          <p:cNvPr id="4" name="文本框 3"/>
          <p:cNvSpPr txBox="1"/>
          <p:nvPr/>
        </p:nvSpPr>
        <p:spPr>
          <a:xfrm>
            <a:off x="739775" y="2533015"/>
            <a:ext cx="6939280" cy="1476375"/>
          </a:xfrm>
          <a:prstGeom prst="rect">
            <a:avLst/>
          </a:prstGeom>
          <a:solidFill>
            <a:schemeClr val="bg1">
              <a:lumMod val="85000"/>
            </a:schemeClr>
          </a:solidFill>
        </p:spPr>
        <p:txBody>
          <a:bodyPr wrap="square" rtlCol="0">
            <a:spAutoFit/>
          </a:bodyPr>
          <a:p>
            <a:r>
              <a:rPr lang="zh-CN" altLang="en-US"/>
              <a:t>result = selector.css(".item-0.active a::attr(href)").get()  # css方法</a:t>
            </a:r>
            <a:endParaRPr lang="zh-CN" altLang="en-US"/>
          </a:p>
          <a:p>
            <a:r>
              <a:rPr lang="zh-CN" altLang="en-US"/>
              <a:t>print(result)</a:t>
            </a:r>
            <a:endParaRPr lang="zh-CN" altLang="en-US"/>
          </a:p>
          <a:p>
            <a:r>
              <a:rPr lang="zh-CN" altLang="en-US"/>
              <a:t>result = selector.xpath("//li[contains(@class,'item-0') and contains(@class,'active')]/a/@href").get()</a:t>
            </a:r>
            <a:endParaRPr lang="zh-CN" altLang="en-US"/>
          </a:p>
          <a:p>
            <a:r>
              <a:rPr lang="zh-CN" altLang="en-US"/>
              <a:t>print(result)</a:t>
            </a:r>
            <a:endParaRPr lang="zh-CN" altLang="en-US"/>
          </a:p>
        </p:txBody>
      </p:sp>
      <p:pic>
        <p:nvPicPr>
          <p:cNvPr id="259465200" name="图片 1"/>
          <p:cNvPicPr>
            <a:picLocks noChangeAspect="1"/>
          </p:cNvPicPr>
          <p:nvPr/>
        </p:nvPicPr>
        <p:blipFill>
          <a:blip r:embed="rId2"/>
          <a:stretch>
            <a:fillRect/>
          </a:stretch>
        </p:blipFill>
        <p:spPr>
          <a:xfrm>
            <a:off x="739775" y="4262120"/>
            <a:ext cx="6694170" cy="1641475"/>
          </a:xfrm>
          <a:prstGeom prst="rect">
            <a:avLst/>
          </a:prstGeom>
        </p:spPr>
      </p:pic>
      <p:sp>
        <p:nvSpPr>
          <p:cNvPr id="8"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Parsel</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77545" y="1238250"/>
            <a:ext cx="2726055" cy="444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82295" y="1294130"/>
            <a:ext cx="9821545" cy="368300"/>
          </a:xfrm>
          <a:prstGeom prst="rect">
            <a:avLst/>
          </a:prstGeom>
          <a:noFill/>
        </p:spPr>
        <p:txBody>
          <a:bodyPr wrap="square" rtlCol="0">
            <a:spAutoFit/>
          </a:bodyPr>
          <a:p>
            <a:pPr indent="457200"/>
            <a:r>
              <a:rPr lang="zh-CN" altLang="en-US"/>
              <a:t>除了常用的 CSS 和 XPath 方法，Selector 对象还提供了正则表达式提取方法，如下代码：</a:t>
            </a:r>
            <a:endParaRPr lang="zh-CN" altLang="en-US"/>
          </a:p>
        </p:txBody>
      </p:sp>
      <p:sp>
        <p:nvSpPr>
          <p:cNvPr id="4" name="文本框 3"/>
          <p:cNvSpPr txBox="1"/>
          <p:nvPr/>
        </p:nvSpPr>
        <p:spPr>
          <a:xfrm>
            <a:off x="594995" y="1661795"/>
            <a:ext cx="5265420" cy="645160"/>
          </a:xfrm>
          <a:prstGeom prst="rect">
            <a:avLst/>
          </a:prstGeom>
          <a:solidFill>
            <a:schemeClr val="bg1">
              <a:lumMod val="85000"/>
            </a:schemeClr>
          </a:solidFill>
        </p:spPr>
        <p:txBody>
          <a:bodyPr wrap="square" rtlCol="0">
            <a:spAutoFit/>
          </a:bodyPr>
          <a:p>
            <a:r>
              <a:rPr lang="zh-CN" altLang="en-US"/>
              <a:t>result = selector.css(".item-0").re("href.*")</a:t>
            </a:r>
            <a:endParaRPr lang="zh-CN" altLang="en-US"/>
          </a:p>
          <a:p>
            <a:r>
              <a:rPr lang="zh-CN" altLang="en-US"/>
              <a:t>         print(result)</a:t>
            </a:r>
            <a:endParaRPr lang="zh-CN" altLang="en-US"/>
          </a:p>
        </p:txBody>
      </p:sp>
      <p:pic>
        <p:nvPicPr>
          <p:cNvPr id="1538174200" name="图片 1"/>
          <p:cNvPicPr>
            <a:picLocks noChangeAspect="1"/>
          </p:cNvPicPr>
          <p:nvPr/>
        </p:nvPicPr>
        <p:blipFill>
          <a:blip r:embed="rId2"/>
          <a:stretch>
            <a:fillRect/>
          </a:stretch>
        </p:blipFill>
        <p:spPr>
          <a:xfrm>
            <a:off x="582295" y="2936875"/>
            <a:ext cx="6536055" cy="1272540"/>
          </a:xfrm>
          <a:prstGeom prst="rect">
            <a:avLst/>
          </a:prstGeom>
        </p:spPr>
      </p:pic>
      <p:sp>
        <p:nvSpPr>
          <p:cNvPr id="8" name="文本框 7"/>
          <p:cNvSpPr txBox="1"/>
          <p:nvPr/>
        </p:nvSpPr>
        <p:spPr>
          <a:xfrm>
            <a:off x="582295" y="4250055"/>
            <a:ext cx="9468485" cy="645160"/>
          </a:xfrm>
          <a:prstGeom prst="rect">
            <a:avLst/>
          </a:prstGeom>
          <a:noFill/>
        </p:spPr>
        <p:txBody>
          <a:bodyPr wrap="square" rtlCol="0">
            <a:spAutoFit/>
          </a:bodyPr>
          <a:p>
            <a:pPr indent="457200"/>
            <a:r>
              <a:rPr lang="zh-CN" altLang="en-US"/>
              <a:t>如果在调用 CSS 方法时已经提取了进一步的结果，比如提取了节点文本值，那么 re 方法就只会针对节点文本值进行提取：</a:t>
            </a:r>
            <a:endParaRPr lang="zh-CN" altLang="en-US"/>
          </a:p>
        </p:txBody>
      </p:sp>
      <p:sp>
        <p:nvSpPr>
          <p:cNvPr id="9" name="文本框 8"/>
          <p:cNvSpPr txBox="1"/>
          <p:nvPr/>
        </p:nvSpPr>
        <p:spPr>
          <a:xfrm>
            <a:off x="594995" y="4878705"/>
            <a:ext cx="5400675" cy="645160"/>
          </a:xfrm>
          <a:prstGeom prst="rect">
            <a:avLst/>
          </a:prstGeom>
          <a:solidFill>
            <a:srgbClr val="D9D9D9"/>
          </a:solidFill>
        </p:spPr>
        <p:txBody>
          <a:bodyPr wrap="square" rtlCol="0" anchor="t">
            <a:spAutoFit/>
          </a:bodyPr>
          <a:p>
            <a:r>
              <a:rPr lang="zh-CN" altLang="en-US"/>
              <a:t>result=selector.css('.item-0 *::text').re("首.*")</a:t>
            </a:r>
            <a:endParaRPr lang="zh-CN" altLang="en-US"/>
          </a:p>
          <a:p>
            <a:r>
              <a:rPr lang="zh-CN" altLang="en-US"/>
              <a:t>         print(result)</a:t>
            </a:r>
            <a:endParaRPr lang="zh-CN" altLang="en-US"/>
          </a:p>
        </p:txBody>
      </p:sp>
      <p:pic>
        <p:nvPicPr>
          <p:cNvPr id="1491745277" name="图片 1"/>
          <p:cNvPicPr>
            <a:picLocks noChangeAspect="1"/>
          </p:cNvPicPr>
          <p:nvPr/>
        </p:nvPicPr>
        <p:blipFill>
          <a:blip r:embed="rId3"/>
          <a:stretch>
            <a:fillRect/>
          </a:stretch>
        </p:blipFill>
        <p:spPr>
          <a:xfrm>
            <a:off x="582295" y="5494973"/>
            <a:ext cx="5278120" cy="1299845"/>
          </a:xfrm>
          <a:prstGeom prst="rect">
            <a:avLst/>
          </a:prstGeom>
        </p:spPr>
      </p:pic>
      <p:sp>
        <p:nvSpPr>
          <p:cNvPr id="10" name="文本框 9"/>
          <p:cNvSpPr txBox="1"/>
          <p:nvPr/>
        </p:nvSpPr>
        <p:spPr>
          <a:xfrm>
            <a:off x="594995" y="2306320"/>
            <a:ext cx="9455150" cy="645160"/>
          </a:xfrm>
          <a:prstGeom prst="rect">
            <a:avLst/>
          </a:prstGeom>
          <a:noFill/>
        </p:spPr>
        <p:txBody>
          <a:bodyPr wrap="square" rtlCol="0" anchor="t">
            <a:spAutoFit/>
          </a:bodyPr>
          <a:p>
            <a:pPr indent="457200"/>
            <a:r>
              <a:rPr lang="zh-CN" altLang="en-US"/>
              <a:t>这里先用CSS方法提取所有Class中包含item-0的节点，然后使用re方法传入“href.*”，用来匹配包含href的所有结果，以列表类型返回。</a:t>
            </a:r>
            <a:endParaRPr lang="zh-CN" altLang="en-US"/>
          </a:p>
        </p:txBody>
      </p:sp>
      <p:sp>
        <p:nvSpPr>
          <p:cNvPr id="11"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Parsel</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12" name="直接连接符 11"/>
          <p:cNvCxnSpPr/>
          <p:nvPr/>
        </p:nvCxnSpPr>
        <p:spPr>
          <a:xfrm flipV="1">
            <a:off x="677545" y="1238250"/>
            <a:ext cx="2726055" cy="444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re_first </a:t>
            </a:r>
            <a:r>
              <a:rPr lang="zh-CN" altLang="en-US" sz="2800" spc="150">
                <a:solidFill>
                  <a:schemeClr val="tx1">
                    <a:lumMod val="65000"/>
                    <a:lumOff val="35000"/>
                  </a:schemeClr>
                </a:solidFill>
                <a:latin typeface="+mn-lt"/>
                <a:ea typeface="+mn-ea"/>
                <a:cs typeface="+mn-cs"/>
                <a:sym typeface="+mn-ea"/>
              </a:rPr>
              <a:t>方法</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flipV="1">
            <a:off x="713105" y="1228725"/>
            <a:ext cx="2235835" cy="13970"/>
          </a:xfrm>
          <a:prstGeom prst="line">
            <a:avLst/>
          </a:prstGeom>
          <a:ln w="19050"/>
        </p:spPr>
        <p:style>
          <a:lnRef idx="1">
            <a:schemeClr val="dk1"/>
          </a:lnRef>
          <a:fillRef idx="0">
            <a:schemeClr val="dk1"/>
          </a:fillRef>
          <a:effectRef idx="0">
            <a:schemeClr val="dk1"/>
          </a:effectRef>
          <a:fontRef idx="minor">
            <a:schemeClr val="tx1"/>
          </a:fontRef>
        </p:style>
      </p:cxnSp>
      <p:sp>
        <p:nvSpPr>
          <p:cNvPr id="2" name="文本框 1"/>
          <p:cNvSpPr txBox="1"/>
          <p:nvPr/>
        </p:nvSpPr>
        <p:spPr>
          <a:xfrm>
            <a:off x="582295" y="1504315"/>
            <a:ext cx="6096000" cy="368300"/>
          </a:xfrm>
          <a:prstGeom prst="rect">
            <a:avLst/>
          </a:prstGeom>
          <a:noFill/>
        </p:spPr>
        <p:txBody>
          <a:bodyPr wrap="square" rtlCol="0" anchor="t">
            <a:spAutoFit/>
          </a:bodyPr>
          <a:p>
            <a:r>
              <a:rPr lang="zh-CN" altLang="en-US"/>
              <a:t>可以利用 re_first 方法来提取第一个符合规则的结果：</a:t>
            </a:r>
            <a:endParaRPr lang="zh-CN" altLang="en-US"/>
          </a:p>
        </p:txBody>
      </p:sp>
      <p:sp>
        <p:nvSpPr>
          <p:cNvPr id="4" name="文本框 3"/>
          <p:cNvSpPr txBox="1"/>
          <p:nvPr/>
        </p:nvSpPr>
        <p:spPr>
          <a:xfrm>
            <a:off x="582295" y="2054225"/>
            <a:ext cx="6613525" cy="922020"/>
          </a:xfrm>
          <a:prstGeom prst="rect">
            <a:avLst/>
          </a:prstGeom>
          <a:solidFill>
            <a:schemeClr val="bg1">
              <a:lumMod val="85000"/>
            </a:schemeClr>
          </a:solidFill>
        </p:spPr>
        <p:txBody>
          <a:bodyPr wrap="square" rtlCol="0" anchor="t">
            <a:spAutoFit/>
          </a:bodyPr>
          <a:p>
            <a:r>
              <a:rPr lang="zh-CN" altLang="en-US"/>
              <a:t>result = selector.css(".item-0").re_first('&lt;span class="bold"&gt;(.*?)&lt;/span&gt;')</a:t>
            </a:r>
            <a:endParaRPr lang="zh-CN" altLang="en-US"/>
          </a:p>
          <a:p>
            <a:r>
              <a:rPr lang="zh-CN" altLang="en-US"/>
              <a:t>         print(result)</a:t>
            </a:r>
            <a:endParaRPr lang="zh-CN" altLang="en-US"/>
          </a:p>
        </p:txBody>
      </p:sp>
      <p:pic>
        <p:nvPicPr>
          <p:cNvPr id="1470162804" name="图片 1"/>
          <p:cNvPicPr>
            <a:picLocks noChangeAspect="1"/>
          </p:cNvPicPr>
          <p:nvPr/>
        </p:nvPicPr>
        <p:blipFill>
          <a:blip r:embed="rId2"/>
          <a:stretch>
            <a:fillRect/>
          </a:stretch>
        </p:blipFill>
        <p:spPr>
          <a:xfrm>
            <a:off x="582295" y="4356735"/>
            <a:ext cx="5278120" cy="1322070"/>
          </a:xfrm>
          <a:prstGeom prst="rect">
            <a:avLst/>
          </a:prstGeom>
        </p:spPr>
      </p:pic>
      <p:sp>
        <p:nvSpPr>
          <p:cNvPr id="8" name="文本框 7"/>
          <p:cNvSpPr txBox="1"/>
          <p:nvPr/>
        </p:nvSpPr>
        <p:spPr>
          <a:xfrm>
            <a:off x="582295" y="3339465"/>
            <a:ext cx="6613525" cy="922020"/>
          </a:xfrm>
          <a:prstGeom prst="rect">
            <a:avLst/>
          </a:prstGeom>
          <a:noFill/>
        </p:spPr>
        <p:txBody>
          <a:bodyPr wrap="square" rtlCol="0" anchor="t">
            <a:spAutoFit/>
          </a:bodyPr>
          <a:p>
            <a:pPr indent="457200"/>
            <a:r>
              <a:rPr lang="zh-CN" altLang="en-US"/>
              <a:t>这里提取的是被 Span 标签包含的文本值，提取结果用小括号括起来表示一个提取分组，最后输出的结果就是小括号部分对应的结果</a:t>
            </a:r>
            <a:endParaRPr lang="zh-CN" alt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82295" y="1515745"/>
            <a:ext cx="11303000" cy="645160"/>
          </a:xfrm>
          <a:prstGeom prst="rect">
            <a:avLst/>
          </a:prstGeom>
          <a:noFill/>
        </p:spPr>
        <p:txBody>
          <a:bodyPr wrap="square" rtlCol="0" anchor="t">
            <a:spAutoFit/>
          </a:bodyPr>
          <a:p>
            <a:pPr indent="457200"/>
            <a:r>
              <a:rPr lang="zh-CN" altLang="en-US"/>
              <a:t>基于网页（http://www.techlabplt.com:8080/BD-PC/priceList）爬取名字中含有“菜”字的农产品，并输出其平均价。具体代码如下：</a:t>
            </a:r>
            <a:endParaRPr lang="zh-CN" altLang="en-US"/>
          </a:p>
        </p:txBody>
      </p:sp>
      <p:sp>
        <p:nvSpPr>
          <p:cNvPr id="4" name="文本框 3"/>
          <p:cNvSpPr txBox="1"/>
          <p:nvPr/>
        </p:nvSpPr>
        <p:spPr>
          <a:xfrm>
            <a:off x="582295" y="2221865"/>
            <a:ext cx="6096000" cy="4523105"/>
          </a:xfrm>
          <a:prstGeom prst="rect">
            <a:avLst/>
          </a:prstGeom>
          <a:solidFill>
            <a:srgbClr val="D9D9D9"/>
          </a:solidFill>
        </p:spPr>
        <p:txBody>
          <a:bodyPr wrap="square" rtlCol="0" anchor="t">
            <a:spAutoFit/>
          </a:bodyPr>
          <a:p>
            <a:r>
              <a:rPr lang="zh-CN" altLang="en-US"/>
              <a:t>import requests</a:t>
            </a:r>
            <a:endParaRPr lang="zh-CN" altLang="en-US"/>
          </a:p>
          <a:p>
            <a:r>
              <a:rPr lang="zh-CN" altLang="en-US"/>
              <a:t>from parsel import Selector</a:t>
            </a:r>
            <a:endParaRPr lang="zh-CN" altLang="en-US"/>
          </a:p>
          <a:p>
            <a:r>
              <a:rPr lang="zh-CN" altLang="en-US"/>
              <a:t>result=requests.get("http://www.techlabplt.com:8080/BD-PC/priceList")</a:t>
            </a:r>
            <a:endParaRPr lang="zh-CN" altLang="en-US"/>
          </a:p>
          <a:p>
            <a:r>
              <a:rPr lang="zh-CN" altLang="en-US"/>
              <a:t>selector=Selector(result.text)</a:t>
            </a:r>
            <a:endParaRPr lang="zh-CN" altLang="en-US"/>
          </a:p>
          <a:p>
            <a:r>
              <a:rPr lang="zh-CN" altLang="en-US"/>
              <a:t>foodnames=selector.xpath('// *[ @ id = "tableBody" ] / tr/ td[ 3 ]')</a:t>
            </a:r>
            <a:endParaRPr lang="zh-CN" altLang="en-US"/>
          </a:p>
          <a:p>
            <a:r>
              <a:rPr lang="zh-CN" altLang="en-US"/>
              <a:t>i=1</a:t>
            </a:r>
            <a:endParaRPr lang="zh-CN" altLang="en-US"/>
          </a:p>
          <a:p>
            <a:r>
              <a:rPr lang="zh-CN" altLang="en-US"/>
              <a:t>for foodname in foodnames:</a:t>
            </a:r>
            <a:endParaRPr lang="zh-CN" altLang="en-US"/>
          </a:p>
          <a:p>
            <a:r>
              <a:rPr lang="zh-CN" altLang="en-US"/>
              <a:t>    text = foodname.xpath ('.//text()').re('.*菜.*')</a:t>
            </a:r>
            <a:endParaRPr lang="zh-CN" altLang="en-US"/>
          </a:p>
          <a:p>
            <a:r>
              <a:rPr lang="zh-CN" altLang="en-US"/>
              <a:t>    if len(text)!=0:</a:t>
            </a:r>
            <a:endParaRPr lang="zh-CN" altLang="en-US"/>
          </a:p>
          <a:p>
            <a:r>
              <a:rPr lang="zh-CN" altLang="en-US"/>
              <a:t>      print(text[0],end=' ')</a:t>
            </a:r>
            <a:endParaRPr lang="zh-CN" altLang="en-US"/>
          </a:p>
          <a:p>
            <a:r>
              <a:rPr lang="zh-CN" altLang="en-US"/>
              <a:t>      aveprice=selector.xpath('// *[ @ id = "tableBody" ] / tr['+str(i)+']/ td[ 5 ]//text()').get()</a:t>
            </a:r>
            <a:endParaRPr lang="zh-CN" altLang="en-US"/>
          </a:p>
          <a:p>
            <a:r>
              <a:rPr lang="zh-CN" altLang="en-US"/>
              <a:t>      print(aveprice)</a:t>
            </a:r>
            <a:endParaRPr lang="zh-CN" altLang="en-US"/>
          </a:p>
          <a:p>
            <a:r>
              <a:rPr lang="zh-CN" altLang="en-US"/>
              <a:t>    i+=1</a:t>
            </a:r>
            <a:endParaRPr lang="zh-CN" altLang="en-US"/>
          </a:p>
        </p:txBody>
      </p:sp>
      <p:pic>
        <p:nvPicPr>
          <p:cNvPr id="321503343"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8295" y="4135120"/>
            <a:ext cx="5003165" cy="183388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740000">
            <a:off x="6597650" y="3312160"/>
            <a:ext cx="872490" cy="872490"/>
          </a:xfrm>
          <a:prstGeom prst="rect">
            <a:avLst/>
          </a:prstGeom>
        </p:spPr>
      </p:pic>
      <p:sp>
        <p:nvSpPr>
          <p:cNvPr id="8"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Parsel</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77545" y="1238250"/>
            <a:ext cx="2726055" cy="444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168515" cy="829945"/>
          </a:xfrm>
          <a:prstGeom prst="rect">
            <a:avLst/>
          </a:prstGeom>
          <a:noFill/>
        </p:spPr>
        <p:txBody>
          <a:bodyPr wrap="square" rtlCol="0">
            <a:spAutoFit/>
          </a:bodyPr>
          <a:p>
            <a:r>
              <a:rPr lang="zh-CN" altLang="en-US" sz="4800" b="1"/>
              <a:t>任务</a:t>
            </a:r>
            <a:r>
              <a:rPr lang="en-US" altLang="zh-CN" sz="4800" b="1"/>
              <a:t>2.2.5    </a:t>
            </a:r>
            <a:r>
              <a:rPr lang="zh-CN" altLang="en-US" sz="4800" b="1"/>
              <a:t>任务</a:t>
            </a:r>
            <a:r>
              <a:rPr lang="zh-CN" altLang="en-US" sz="4800" b="1"/>
              <a:t>实施</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582295" y="617220"/>
            <a:ext cx="38754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任务</a:t>
            </a:r>
            <a:r>
              <a:rPr lang="zh-CN" altLang="en-US" sz="2800" spc="150">
                <a:solidFill>
                  <a:schemeClr val="tx1">
                    <a:lumMod val="65000"/>
                    <a:lumOff val="35000"/>
                  </a:schemeClr>
                </a:solidFill>
                <a:latin typeface="+mn-lt"/>
                <a:ea typeface="+mn-ea"/>
                <a:cs typeface="+mn-cs"/>
                <a:sym typeface="+mn-ea"/>
              </a:rPr>
              <a:t>实施</a:t>
            </a:r>
            <a:endParaRPr lang="zh-CN" altLang="en-US" sz="2800" spc="150">
              <a:solidFill>
                <a:schemeClr val="tx1">
                  <a:lumMod val="65000"/>
                  <a:lumOff val="35000"/>
                </a:schemeClr>
              </a:solidFill>
              <a:latin typeface="+mn-lt"/>
              <a:ea typeface="+mn-ea"/>
              <a:cs typeface="+mn-cs"/>
              <a:sym typeface="+mn-ea"/>
            </a:endParaRPr>
          </a:p>
        </p:txBody>
      </p:sp>
      <p:cxnSp>
        <p:nvCxnSpPr>
          <p:cNvPr id="3" name="直接连接符 2"/>
          <p:cNvCxnSpPr/>
          <p:nvPr/>
        </p:nvCxnSpPr>
        <p:spPr>
          <a:xfrm>
            <a:off x="686435" y="1242695"/>
            <a:ext cx="1524000" cy="4445"/>
          </a:xfrm>
          <a:prstGeom prst="line">
            <a:avLst/>
          </a:prstGeom>
          <a:ln w="19050"/>
        </p:spPr>
        <p:style>
          <a:lnRef idx="1">
            <a:schemeClr val="dk1"/>
          </a:lnRef>
          <a:fillRef idx="0">
            <a:schemeClr val="dk1"/>
          </a:fillRef>
          <a:effectRef idx="0">
            <a:schemeClr val="dk1"/>
          </a:effectRef>
          <a:fontRef idx="minor">
            <a:schemeClr val="tx1"/>
          </a:fontRef>
        </p:style>
      </p:cxnSp>
      <p:sp>
        <p:nvSpPr>
          <p:cNvPr id="4" name="文本框 3"/>
          <p:cNvSpPr txBox="1"/>
          <p:nvPr/>
        </p:nvSpPr>
        <p:spPr>
          <a:xfrm>
            <a:off x="582295" y="1943735"/>
            <a:ext cx="10931525" cy="2922905"/>
          </a:xfrm>
          <a:prstGeom prst="rect">
            <a:avLst/>
          </a:prstGeom>
          <a:noFill/>
        </p:spPr>
        <p:txBody>
          <a:bodyPr wrap="square" rtlCol="0" anchor="t">
            <a:spAutoFit/>
          </a:bodyPr>
          <a:p>
            <a:pPr indent="0"/>
            <a:r>
              <a:rPr lang="zh-CN" altLang="en-US" sz="2000" b="1"/>
              <a:t>思考：</a:t>
            </a:r>
            <a:endParaRPr lang="zh-CN" altLang="en-US" sz="2000" b="1"/>
          </a:p>
          <a:p>
            <a:pPr indent="0"/>
            <a:endParaRPr lang="zh-CN" altLang="en-US" sz="2000" b="1"/>
          </a:p>
          <a:p>
            <a:pPr indent="457200"/>
            <a:r>
              <a:rPr lang="en-US" altLang="zh-CN"/>
              <a:t>1</a:t>
            </a:r>
            <a:r>
              <a:rPr lang="zh-CN" altLang="en-US"/>
              <a:t>、通过BeautifulSoup库解析获取（http://www.techlabplt.com:8081/position/44517）网页内容。打开（http://www.techlabplt.com:8081/position/44517）显示招聘岗位的具体信息。</a:t>
            </a:r>
            <a:endParaRPr lang="zh-CN" altLang="en-US"/>
          </a:p>
          <a:p>
            <a:pPr indent="457200"/>
            <a:endParaRPr lang="zh-CN" altLang="en-US"/>
          </a:p>
          <a:p>
            <a:pPr indent="457200"/>
            <a:endParaRPr lang="zh-CN" altLang="en-US"/>
          </a:p>
          <a:p>
            <a:pPr indent="457200"/>
            <a:endParaRPr lang="zh-CN" altLang="en-US"/>
          </a:p>
          <a:p>
            <a:pPr indent="457200"/>
            <a:r>
              <a:rPr lang="en-US" altLang="zh-CN">
                <a:sym typeface="+mn-ea"/>
              </a:rPr>
              <a:t>2</a:t>
            </a:r>
            <a:r>
              <a:rPr lang="zh-CN" altLang="en-US">
                <a:sym typeface="+mn-ea"/>
              </a:rPr>
              <a:t>、基于网站（http://www.techlabplt.com:8080/BD-PC/zhaopin.html），通过正则表达式来抽取底部导航中的邮箱，如下图2-2-38所示，并在邮编号前添加“---”</a:t>
            </a:r>
            <a:endParaRPr lang="zh-CN" altLang="en-US"/>
          </a:p>
          <a:p>
            <a:pPr indent="457200"/>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 name="文本占位符 2"/>
          <p:cNvSpPr>
            <a:spLocks noGrp="1"/>
          </p:cNvSpPr>
          <p:nvPr>
            <p:ph type="body" sz="half" idx="2"/>
          </p:nvPr>
        </p:nvSpPr>
        <p:spPr>
          <a:xfrm>
            <a:off x="960120" y="2346960"/>
            <a:ext cx="10272395" cy="2414270"/>
          </a:xfrm>
          <a:noFill/>
        </p:spPr>
        <p:txBody>
          <a:bodyPr>
            <a:scene3d>
              <a:camera prst="orthographicFront"/>
              <a:lightRig rig="threePt" dir="t"/>
            </a:scene3d>
          </a:bodyPr>
          <a:p>
            <a:pPr algn="ctr"/>
            <a:r>
              <a:rPr lang="zh-CN" altLang="en-US" sz="9600">
                <a:gradFill>
                  <a:gsLst>
                    <a:gs pos="21000">
                      <a:srgbClr val="53575C"/>
                    </a:gs>
                    <a:gs pos="88000">
                      <a:srgbClr val="C5C7CA"/>
                    </a:gs>
                  </a:gsLst>
                  <a:lin ang="5400000"/>
                </a:gradFill>
                <a:effectLst/>
              </a:rPr>
              <a:t>谢谢观看！</a:t>
            </a:r>
            <a:endParaRPr lang="zh-CN" altLang="en-US" sz="9600">
              <a:gradFill>
                <a:gsLst>
                  <a:gs pos="21000">
                    <a:srgbClr val="53575C"/>
                  </a:gs>
                  <a:gs pos="88000">
                    <a:srgbClr val="C5C7CA"/>
                  </a:gs>
                </a:gsLst>
                <a:lin ang="5400000"/>
              </a:gradFill>
              <a:effectLst/>
            </a:endParaRPr>
          </a:p>
        </p:txBody>
      </p:sp>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timing>
    <p:tnLst>
      <p:par>
        <p:cTn id="1" dur="indefinite" restart="never" nodeType="tmRoot"/>
      </p:par>
    </p:tnLst>
    <p:bldLst>
      <p:bldP spid="3" grpId="0" build="p"/>
      <p:bldP spid="3" grpId="1"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608330" y="608330"/>
            <a:ext cx="624268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BeautifulSoup </a:t>
            </a:r>
            <a:r>
              <a:rPr lang="zh-CN" altLang="en-US" sz="2800" spc="150">
                <a:solidFill>
                  <a:schemeClr val="tx1">
                    <a:lumMod val="65000"/>
                    <a:lumOff val="35000"/>
                  </a:schemeClr>
                </a:solidFill>
                <a:latin typeface="+mn-lt"/>
                <a:ea typeface="+mn-ea"/>
                <a:cs typeface="+mn-cs"/>
                <a:sym typeface="+mn-ea"/>
              </a:rPr>
              <a:t>库</a:t>
            </a:r>
            <a:r>
              <a:rPr lang="zh-CN" altLang="en-US" sz="2800" spc="150">
                <a:solidFill>
                  <a:schemeClr val="tx1">
                    <a:lumMod val="65000"/>
                    <a:lumOff val="35000"/>
                  </a:schemeClr>
                </a:solidFill>
                <a:latin typeface="+mn-lt"/>
                <a:ea typeface="+mn-ea"/>
                <a:cs typeface="+mn-cs"/>
                <a:sym typeface="+mn-ea"/>
              </a:rPr>
              <a:t>解析器</a:t>
            </a:r>
            <a:endParaRPr lang="zh-CN" altLang="en-US" sz="2800" spc="150">
              <a:solidFill>
                <a:schemeClr val="tx1">
                  <a:lumMod val="65000"/>
                  <a:lumOff val="35000"/>
                </a:schemeClr>
              </a:solidFill>
              <a:latin typeface="+mn-lt"/>
              <a:ea typeface="+mn-ea"/>
              <a:cs typeface="+mn-cs"/>
              <a:sym typeface="+mn-ea"/>
            </a:endParaRPr>
          </a:p>
        </p:txBody>
      </p:sp>
      <p:cxnSp>
        <p:nvCxnSpPr>
          <p:cNvPr id="2" name="直接连接符 1"/>
          <p:cNvCxnSpPr/>
          <p:nvPr/>
        </p:nvCxnSpPr>
        <p:spPr>
          <a:xfrm>
            <a:off x="699135" y="1313815"/>
            <a:ext cx="4298315" cy="6350"/>
          </a:xfrm>
          <a:prstGeom prst="line">
            <a:avLst/>
          </a:prstGeom>
          <a:ln w="19050"/>
        </p:spPr>
        <p:style>
          <a:lnRef idx="1">
            <a:schemeClr val="dk1"/>
          </a:lnRef>
          <a:fillRef idx="0">
            <a:schemeClr val="dk1"/>
          </a:fillRef>
          <a:effectRef idx="0">
            <a:schemeClr val="dk1"/>
          </a:effectRef>
          <a:fontRef idx="minor">
            <a:schemeClr val="tx1"/>
          </a:fontRef>
        </p:style>
      </p:cxnSp>
      <p:sp>
        <p:nvSpPr>
          <p:cNvPr id="5" name="文本框 4"/>
          <p:cNvSpPr txBox="1"/>
          <p:nvPr/>
        </p:nvSpPr>
        <p:spPr>
          <a:xfrm>
            <a:off x="608330" y="1565275"/>
            <a:ext cx="5320665" cy="368300"/>
          </a:xfrm>
          <a:prstGeom prst="rect">
            <a:avLst/>
          </a:prstGeom>
          <a:noFill/>
        </p:spPr>
        <p:txBody>
          <a:bodyPr wrap="square" rtlCol="0">
            <a:spAutoFit/>
          </a:bodyPr>
          <a:p>
            <a:r>
              <a:rPr lang="zh-CN" altLang="en-US"/>
              <a:t>以下是</a:t>
            </a:r>
            <a:r>
              <a:rPr lang="en-US" altLang="zh-CN"/>
              <a:t>BeautifulSoup</a:t>
            </a:r>
            <a:r>
              <a:rPr lang="zh-CN" altLang="en-US"/>
              <a:t>库解析器和其使用方法：</a:t>
            </a:r>
            <a:endParaRPr lang="zh-CN" altLang="en-US"/>
          </a:p>
        </p:txBody>
      </p:sp>
      <p:graphicFrame>
        <p:nvGraphicFramePr>
          <p:cNvPr id="7" name="对象 6"/>
          <p:cNvGraphicFramePr/>
          <p:nvPr/>
        </p:nvGraphicFramePr>
        <p:xfrm>
          <a:off x="608330" y="2265680"/>
          <a:ext cx="8678545" cy="4293235"/>
        </p:xfrm>
        <a:graphic>
          <a:graphicData uri="http://schemas.openxmlformats.org/presentationml/2006/ole">
            <mc:AlternateContent xmlns:mc="http://schemas.openxmlformats.org/markup-compatibility/2006">
              <mc:Choice xmlns:v="urn:schemas-microsoft-com:vml" Requires="v">
                <p:oleObj spid="_x0000_s8" name="" r:id="rId2" imgW="8671560" imgH="4290060" progId="Paint.Picture">
                  <p:embed/>
                </p:oleObj>
              </mc:Choice>
              <mc:Fallback>
                <p:oleObj name="" r:id="rId2" imgW="8671560" imgH="4290060" progId="Paint.Picture">
                  <p:embed/>
                  <p:pic>
                    <p:nvPicPr>
                      <p:cNvPr id="0" name="图片 7"/>
                      <p:cNvPicPr/>
                      <p:nvPr/>
                    </p:nvPicPr>
                    <p:blipFill>
                      <a:blip r:embed="rId3"/>
                      <a:stretch>
                        <a:fillRect/>
                      </a:stretch>
                    </p:blipFill>
                    <p:spPr>
                      <a:xfrm>
                        <a:off x="608330" y="2265680"/>
                        <a:ext cx="8678545" cy="4293235"/>
                      </a:xfrm>
                      <a:prstGeom prst="rect">
                        <a:avLst/>
                      </a:prstGeom>
                    </p:spPr>
                  </p:pic>
                </p:oleObj>
              </mc:Fallback>
            </mc:AlternateContent>
          </a:graphicData>
        </a:graphic>
      </p:graphicFrame>
    </p:spTree>
    <p:custDataLst>
      <p:tags r:id="rId4"/>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 name="灯片编号占位符 2"/>
          <p:cNvSpPr>
            <a:spLocks noGrp="1"/>
          </p:cNvSpPr>
          <p:nvPr>
            <p:ph type="sldNum" sz="quarter" idx="12"/>
          </p:nvPr>
        </p:nvSpPr>
        <p:spPr/>
        <p:txBody>
          <a:bodyPr/>
          <a:p>
            <a:fld id="{49AE70B2-8BF9-45C0-BB95-33D1B9D3A854}"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6" name="标题 3"/>
          <p:cNvSpPr>
            <a:spLocks noGrp="1"/>
          </p:cNvSpPr>
          <p:nvPr/>
        </p:nvSpPr>
        <p:spPr>
          <a:xfrm>
            <a:off x="608330" y="608330"/>
            <a:ext cx="624268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Beautiful</a:t>
            </a:r>
            <a:r>
              <a:rPr lang="en-US" altLang="zh-CN" sz="2800" spc="150">
                <a:solidFill>
                  <a:schemeClr val="tx1">
                    <a:lumMod val="65000"/>
                    <a:lumOff val="35000"/>
                  </a:schemeClr>
                </a:solidFill>
                <a:latin typeface="+mn-lt"/>
                <a:ea typeface="+mn-ea"/>
                <a:cs typeface="+mn-cs"/>
                <a:sym typeface="+mn-ea"/>
              </a:rPr>
              <a:t>Soup </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2" name="直接连接符 1"/>
          <p:cNvCxnSpPr/>
          <p:nvPr/>
        </p:nvCxnSpPr>
        <p:spPr>
          <a:xfrm>
            <a:off x="699135" y="1313815"/>
            <a:ext cx="4243705" cy="6350"/>
          </a:xfrm>
          <a:prstGeom prst="line">
            <a:avLst/>
          </a:prstGeom>
          <a:ln w="19050"/>
        </p:spPr>
        <p:style>
          <a:lnRef idx="1">
            <a:schemeClr val="dk1"/>
          </a:lnRef>
          <a:fillRef idx="0">
            <a:schemeClr val="dk1"/>
          </a:fillRef>
          <a:effectRef idx="0">
            <a:schemeClr val="dk1"/>
          </a:effectRef>
          <a:fontRef idx="minor">
            <a:schemeClr val="tx1"/>
          </a:fontRef>
        </p:style>
      </p:cxnSp>
      <p:sp>
        <p:nvSpPr>
          <p:cNvPr id="7" name="文本框 6"/>
          <p:cNvSpPr txBox="1"/>
          <p:nvPr/>
        </p:nvSpPr>
        <p:spPr>
          <a:xfrm>
            <a:off x="607695" y="3687445"/>
            <a:ext cx="11241405" cy="645160"/>
          </a:xfrm>
          <a:prstGeom prst="rect">
            <a:avLst/>
          </a:prstGeom>
          <a:noFill/>
        </p:spPr>
        <p:txBody>
          <a:bodyPr wrap="square" rtlCol="0">
            <a:spAutoFit/>
          </a:bodyPr>
          <a:p>
            <a:pPr indent="457200"/>
            <a:r>
              <a:rPr lang="zh-CN" altLang="en-US"/>
              <a:t>构建</a:t>
            </a:r>
            <a:r>
              <a:rPr lang="en-US" altLang="zh-CN"/>
              <a:t>BeautifulSoup</a:t>
            </a:r>
            <a:r>
              <a:rPr lang="zh-CN" altLang="en-US"/>
              <a:t>对象有两种方法，一种是通过本地文件读取</a:t>
            </a:r>
            <a:r>
              <a:rPr lang="en-US" altLang="zh-CN"/>
              <a:t>HTML</a:t>
            </a:r>
            <a:r>
              <a:rPr lang="zh-CN" altLang="en-US"/>
              <a:t>内容或直接输入字符串，另一种是通过</a:t>
            </a:r>
            <a:r>
              <a:rPr lang="en-US" altLang="zh-CN"/>
              <a:t>URL</a:t>
            </a:r>
            <a:r>
              <a:rPr lang="zh-CN" altLang="en-US"/>
              <a:t>获取</a:t>
            </a:r>
            <a:r>
              <a:rPr lang="en-US" altLang="zh-CN"/>
              <a:t>HTML</a:t>
            </a:r>
            <a:r>
              <a:rPr lang="zh-CN" altLang="en-US"/>
              <a:t>内容。如下例所示：</a:t>
            </a:r>
            <a:endParaRPr lang="en-US" altLang="zh-CN"/>
          </a:p>
        </p:txBody>
      </p:sp>
      <p:sp>
        <p:nvSpPr>
          <p:cNvPr id="9" name="文本框 8"/>
          <p:cNvSpPr txBox="1"/>
          <p:nvPr/>
        </p:nvSpPr>
        <p:spPr>
          <a:xfrm>
            <a:off x="608330" y="4664075"/>
            <a:ext cx="7868285" cy="1476375"/>
          </a:xfrm>
          <a:prstGeom prst="rect">
            <a:avLst/>
          </a:prstGeom>
          <a:solidFill>
            <a:srgbClr val="D9D9D9"/>
          </a:solidFill>
        </p:spPr>
        <p:txBody>
          <a:bodyPr wrap="square" rtlCol="0" anchor="t">
            <a:spAutoFit/>
          </a:bodyPr>
          <a:p>
            <a:r>
              <a:rPr lang="zh-CN" altLang="en-US">
                <a:sym typeface="+mn-ea"/>
              </a:rPr>
              <a:t>#通过字符串创建</a:t>
            </a:r>
            <a:endParaRPr lang="zh-CN" altLang="en-US"/>
          </a:p>
          <a:p>
            <a:r>
              <a:rPr lang="zh-CN" altLang="en-US"/>
              <a:t>soup1=BeautifulSoup('&lt;html&gt;data&lt;/html&gt;','html.parser')  </a:t>
            </a:r>
            <a:endParaRPr lang="zh-CN" altLang="en-US"/>
          </a:p>
          <a:p>
            <a:endParaRPr lang="zh-CN" altLang="en-US"/>
          </a:p>
          <a:p>
            <a:r>
              <a:rPr lang="zh-CN" altLang="en-US">
                <a:sym typeface="+mn-ea"/>
              </a:rPr>
              <a:t>#通过HTML文件创建</a:t>
            </a:r>
            <a:endParaRPr lang="zh-CN" altLang="en-US"/>
          </a:p>
          <a:p>
            <a:r>
              <a:rPr lang="zh-CN" altLang="en-US"/>
              <a:t>soup2=BeautifulSoup(open('d://demo.html'),'html.parser')  </a:t>
            </a:r>
            <a:endParaRPr lang="zh-CN" altLang="en-US"/>
          </a:p>
        </p:txBody>
      </p:sp>
      <p:sp>
        <p:nvSpPr>
          <p:cNvPr id="4" name="文本框 3"/>
          <p:cNvSpPr txBox="1"/>
          <p:nvPr/>
        </p:nvSpPr>
        <p:spPr>
          <a:xfrm>
            <a:off x="607695" y="1616710"/>
            <a:ext cx="11241405" cy="645160"/>
          </a:xfrm>
          <a:prstGeom prst="rect">
            <a:avLst/>
          </a:prstGeom>
          <a:noFill/>
        </p:spPr>
        <p:txBody>
          <a:bodyPr wrap="square" rtlCol="0" anchor="t">
            <a:spAutoFit/>
          </a:bodyPr>
          <a:p>
            <a:pPr indent="457200"/>
            <a:r>
              <a:rPr lang="zh-CN" altLang="en-US"/>
              <a:t>BeautifulSoup库，也叫BeautifulSoup4 或 bs4, 在使用bs4解析网页，首先先导入，约定导入方式如下，即主要是用BeautifulSoup类。</a:t>
            </a:r>
            <a:endParaRPr lang="zh-CN" altLang="en-US"/>
          </a:p>
        </p:txBody>
      </p:sp>
      <p:sp>
        <p:nvSpPr>
          <p:cNvPr id="5" name="文本框 4"/>
          <p:cNvSpPr txBox="1"/>
          <p:nvPr/>
        </p:nvSpPr>
        <p:spPr>
          <a:xfrm>
            <a:off x="607695" y="2636520"/>
            <a:ext cx="6096000" cy="368300"/>
          </a:xfrm>
          <a:prstGeom prst="rect">
            <a:avLst/>
          </a:prstGeom>
          <a:solidFill>
            <a:srgbClr val="D9D9D9"/>
          </a:solidFill>
        </p:spPr>
        <p:txBody>
          <a:bodyPr wrap="square" rtlCol="0" anchor="t">
            <a:spAutoFit/>
          </a:bodyPr>
          <a:p>
            <a:r>
              <a:rPr lang="zh-CN" altLang="en-US"/>
              <a:t>from bs4 import BeautifulSoup</a:t>
            </a:r>
            <a:endParaRPr lang="zh-CN" altLang="en-US"/>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3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4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5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6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6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5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4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3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i*2"/>
  <p:tag name="KSO_WM_TEMPLATE_CATEGORY" val="custom"/>
  <p:tag name="KSO_WM_TEMPLATE_INDEX" val="20205081"/>
  <p:tag name="KSO_WM_UNIT_LAYERLEVEL" val="1"/>
  <p:tag name="KSO_WM_TAG_VERSION" val="1.0"/>
  <p:tag name="KSO_WM_DIAGRAM_GROUP_CODE" val="l1-1"/>
  <p:tag name="KSO_WM_UNIT_LINE_FORE_SCHEMECOLOR_INDEX" val="14"/>
  <p:tag name="KSO_WM_UNIT_LINE_FILL_TYPE" val="2"/>
  <p:tag name="KSO_WM_UNIT_USESOURCEFORMAT_APPLY" val="1"/>
</p:tagLst>
</file>

<file path=ppt/tags/tag134.xml><?xml version="1.0" encoding="utf-8"?>
<p:tagLst xmlns:p="http://schemas.openxmlformats.org/presentationml/2006/main">
  <p:tag name="KSO_WM_UNIT_ISCONTENTSTITLE" val="1"/>
  <p:tag name="KSO_WM_UNIT_PRESET_TEXT" val="目录"/>
  <p:tag name="KSO_WM_UNIT_NOCLEAR" val="1"/>
  <p:tag name="KSO_WM_UNIT_VALUE" val="2"/>
  <p:tag name="KSO_WM_UNIT_HIGHLIGHT" val="0"/>
  <p:tag name="KSO_WM_UNIT_COMPATIBLE" val="0"/>
  <p:tag name="KSO_WM_UNIT_DIAGRAM_ISNUMVISUAL" val="0"/>
  <p:tag name="KSO_WM_UNIT_DIAGRAM_ISREFERUNIT" val="0"/>
  <p:tag name="KSO_WM_DIAGRAM_GROUP_CODE" val="l1-1"/>
  <p:tag name="KSO_WM_UNIT_ID" val="custom20205081_6*a*1"/>
  <p:tag name="KSO_WM_TEMPLATE_CATEGORY" val="custom"/>
  <p:tag name="KSO_WM_TEMPLATE_INDEX" val="20205081"/>
  <p:tag name="KSO_WM_UNIT_LAYERLEVEL" val="1"/>
  <p:tag name="KSO_WM_TAG_VERSION" val="1.0"/>
  <p:tag name="KSO_WM_UNIT_ISNUMDGMTITLE"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5081_6*i*1"/>
  <p:tag name="KSO_WM_TEMPLATE_CATEGORY" val="custom"/>
  <p:tag name="KSO_WM_TEMPLATE_INDEX" val="20205081"/>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3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3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BEAUTIFY_FLAG" val="#wm#"/>
  <p:tag name="KSO_WM_TEMPLATE_CATEGORY" val="custom"/>
  <p:tag name="KSO_WM_TEMPLATE_INDEX" val="20205081"/>
</p:tagLst>
</file>

<file path=ppt/tags/tag139.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5176"/>
  <p:tag name="KSO_WM_SLIDE_ID" val="custom20205176_13"/>
  <p:tag name="KSO_WM_TEMPLATE_SUBCATEGORY" val="19"/>
  <p:tag name="KSO_WM_TEMPLATE_MASTER_TYPE" val="0"/>
  <p:tag name="KSO_WM_TEMPLATE_COLOR_TYPE" val="1"/>
  <p:tag name="KSO_WM_SLIDE_ITEM_CNT" val="0"/>
  <p:tag name="KSO_WM_SLIDE_INDEX" val="13"/>
  <p:tag name="KSO_WM_TAG_VERSION" val="1.0"/>
  <p:tag name="KSO_WM_SLIDE_TYPE" val="text"/>
  <p:tag name="KSO_WM_SLIDE_SUBTYPE" val="pureTxt"/>
  <p:tag name="KSO_WM_SLIDE_SIZE" val="863*444"/>
  <p:tag name="KSO_WM_SLIDE_POSITION" val="47*47"/>
  <p:tag name="KSO_WM_SLIDE_LAYOUT" val="a_f"/>
  <p:tag name="KSO_WM_SLIDE_LAYOUT_CNT" val="1_1"/>
  <p:tag name="KSO_WM_UNIT_SHOW_EDIT_AREA_INDICATION" val="1"/>
</p:tagLst>
</file>

<file path=ppt/tags/tag141.xml><?xml version="1.0" encoding="utf-8"?>
<p:tagLst xmlns:p="http://schemas.openxmlformats.org/presentationml/2006/main">
  <p:tag name="KSO_WM_UNIT_TABLE_BEAUTIFY" val="smartTable{e49d013a-a9e2-47d0-8c44-9c449c82a017}"/>
  <p:tag name="TABLE_ENDDRAG_ORIGIN_RECT" val="545*317"/>
  <p:tag name="TABLE_ENDDRAG_RECT" val="47*166*545*317"/>
</p:tagLst>
</file>

<file path=ppt/tags/tag142.xml><?xml version="1.0" encoding="utf-8"?>
<p:tagLst xmlns:p="http://schemas.openxmlformats.org/presentationml/2006/main">
  <p:tag name="KSO_WM_UNIT_TABLE_BEAUTIFY" val="smartTable{deb02f2e-b979-4627-a215-5607fd73fb8a}"/>
  <p:tag name="TABLE_ENDDRAG_ORIGIN_RECT" val="671*166"/>
  <p:tag name="TABLE_ENDDRAG_RECT" val="144*183*671*166"/>
</p:tagLst>
</file>

<file path=ppt/tags/tag143.xml><?xml version="1.0" encoding="utf-8"?>
<p:tagLst xmlns:p="http://schemas.openxmlformats.org/presentationml/2006/main">
  <p:tag name="KSO_WM_UNIT_TABLE_BEAUTIFY" val="smartTable{b31d94fd-1068-4d73-8920-1ba218c70464}"/>
  <p:tag name="TABLE_ENDDRAG_ORIGIN_RECT" val="612*132"/>
  <p:tag name="TABLE_ENDDRAG_RECT" val="47*203*612*132"/>
</p:tagLst>
</file>

<file path=ppt/tags/tag144.xml><?xml version="1.0" encoding="utf-8"?>
<p:tagLst xmlns:p="http://schemas.openxmlformats.org/presentationml/2006/main">
  <p:tag name="KSO_WM_UNIT_TABLE_BEAUTIFY" val="smartTable{deb02f2e-b979-4627-a215-5607fd73fb8a}"/>
  <p:tag name="TABLE_ENDDRAG_ORIGIN_RECT" val="754*272"/>
  <p:tag name="TABLE_ENDDRAG_RECT" val="55*188*754*272"/>
</p:tagLst>
</file>

<file path=ppt/tags/tag145.xml><?xml version="1.0" encoding="utf-8"?>
<p:tagLst xmlns:p="http://schemas.openxmlformats.org/presentationml/2006/main">
  <p:tag name="KSO_WM_UNIT_TABLE_BEAUTIFY" val="smartTable{148a91a2-11eb-4d8f-a84f-078fa08023bd}"/>
  <p:tag name="TABLE_ENDDRAG_ORIGIN_RECT" val="394*273"/>
  <p:tag name="TABLE_ENDDRAG_RECT" val="30*141*394*273"/>
</p:tagLst>
</file>

<file path=ppt/tags/tag146.xml><?xml version="1.0" encoding="utf-8"?>
<p:tagLst xmlns:p="http://schemas.openxmlformats.org/presentationml/2006/main">
  <p:tag name="KSO_WM_UNIT_TABLE_BEAUTIFY" val="smartTable{fa7aeeeb-4d7c-4c86-9d4b-be3d06f638ce}"/>
  <p:tag name="TABLE_ENDDRAG_ORIGIN_RECT" val="519*449"/>
  <p:tag name="TABLE_ENDDRAG_RECT" val="432*47*519*449"/>
</p:tagLst>
</file>

<file path=ppt/tags/tag147.xml><?xml version="1.0" encoding="utf-8"?>
<p:tagLst xmlns:p="http://schemas.openxmlformats.org/presentationml/2006/main">
  <p:tag name="KSO_WM_UNIT_TABLE_BEAUTIFY" val="smartTable{fa7aeeeb-4d7c-4c86-9d4b-be3d06f638ce}"/>
  <p:tag name="TABLE_ENDDRAG_ORIGIN_RECT" val="699*340"/>
  <p:tag name="TABLE_ENDDRAG_RECT" val="73*163*699*340"/>
</p:tagLst>
</file>

<file path=ppt/tags/tag148.xml><?xml version="1.0" encoding="utf-8"?>
<p:tagLst xmlns:p="http://schemas.openxmlformats.org/presentationml/2006/main">
  <p:tag name="KSO_WM_UNIT_TABLE_BEAUTIFY" val="smartTable{fa7aeeeb-4d7c-4c86-9d4b-be3d06f638ce}"/>
  <p:tag name="TABLE_ENDDRAG_ORIGIN_RECT" val="783*267"/>
  <p:tag name="TABLE_ENDDRAG_RECT" val="47*166*783*267"/>
</p:tagLst>
</file>

<file path=ppt/tags/tag149.xml><?xml version="1.0" encoding="utf-8"?>
<p:tagLst xmlns:p="http://schemas.openxmlformats.org/presentationml/2006/main">
  <p:tag name="KSO_WM_UNIT_TABLE_BEAUTIFY" val="smartTable{f08f4e85-95d4-49bd-97d1-e969abdeadf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TABLE_BEAUTIFY" val="smartTable{cc69dbda-174a-4147-95dc-15a31dbf91a0}"/>
</p:tagLst>
</file>

<file path=ppt/tags/tag151.xml><?xml version="1.0" encoding="utf-8"?>
<p:tagLst xmlns:p="http://schemas.openxmlformats.org/presentationml/2006/main">
  <p:tag name="KSO_WM_UNIT_TABLE_BEAUTIFY" val="smartTable{82b9c9c3-e4c0-40f3-b313-91189d21c6b7}"/>
  <p:tag name="TABLE_ENDDRAG_ORIGIN_RECT" val="635*403"/>
  <p:tag name="TABLE_ENDDRAG_RECT" val="58*132*635*403"/>
</p:tagLst>
</file>

<file path=ppt/tags/tag152.xml><?xml version="1.0" encoding="utf-8"?>
<p:tagLst xmlns:p="http://schemas.openxmlformats.org/presentationml/2006/main">
  <p:tag name="KSO_WM_UNIT_TABLE_BEAUTIFY" val="smartTable{43a537c7-3194-4e3a-a060-37e2ab729dfc}"/>
  <p:tag name="TABLE_ENDDRAG_ORIGIN_RECT" val="690*201"/>
  <p:tag name="TABLE_ENDDRAG_RECT" val="58*161*690*201"/>
</p:tagLst>
</file>

<file path=ppt/tags/tag153.xml><?xml version="1.0" encoding="utf-8"?>
<p:tagLst xmlns:p="http://schemas.openxmlformats.org/presentationml/2006/main">
  <p:tag name="KSO_WM_UNIT_TABLE_BEAUTIFY" val="smartTable{e62d8c44-2cd9-4d13-b72e-2d5d0de73768}"/>
  <p:tag name="TABLE_ENDDRAG_ORIGIN_RECT" val="872*366"/>
  <p:tag name="TABLE_ENDDRAG_RECT" val="45*110*872*366"/>
</p:tagLst>
</file>

<file path=ppt/tags/tag154.xml><?xml version="1.0" encoding="utf-8"?>
<p:tagLst xmlns:p="http://schemas.openxmlformats.org/presentationml/2006/main">
  <p:tag name="COMMONDATA" val="eyJoZGlkIjoiNjc4NWE5MDgxMWI3OWJkN2RhMWYwYTJlMzI5ZTliNjAifQ=="/>
  <p:tag name="KSO_WPP_MARK_KEY" val="ce1e414b-de04-4609-b8f5-0ddb7d14d0ba"/>
  <p:tag name="commondata" val="eyJoZGlkIjoiYWRmNGI5OGMwYThkNjZlN2JlZGUyY2MxZmU1ZmUxNzYifQ=="/>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22257</Words>
  <Application>WPS 演示</Application>
  <PresentationFormat>宽屏</PresentationFormat>
  <Paragraphs>1414</Paragraphs>
  <Slides>78</Slides>
  <Notes>4</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78</vt:i4>
      </vt:variant>
    </vt:vector>
  </HeadingPairs>
  <TitlesOfParts>
    <vt:vector size="91" baseType="lpstr">
      <vt:lpstr>Arial</vt:lpstr>
      <vt:lpstr>宋体</vt:lpstr>
      <vt:lpstr>Wingdings</vt:lpstr>
      <vt:lpstr>Wingdings</vt:lpstr>
      <vt:lpstr>微软雅黑</vt:lpstr>
      <vt:lpstr>Calibri</vt:lpstr>
      <vt:lpstr>微软雅黑 Light</vt:lpstr>
      <vt:lpstr>锐字工房云字库细圆GBK</vt:lpstr>
      <vt:lpstr>Arial Unicode MS</vt:lpstr>
      <vt:lpstr>Times New Roman</vt:lpstr>
      <vt:lpstr>Office 主题​​</vt:lpstr>
      <vt:lpstr>1_Office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BeautifulSoup 类的基本元素</vt:lpstr>
      <vt:lpstr>BeautifulSoup 类的基本元素</vt:lpstr>
      <vt:lpstr>PowerPoint 演示文稿</vt:lpstr>
      <vt:lpstr>PowerPoint 演示文稿</vt:lpstr>
      <vt:lpstr>PowerPoint 演示文稿</vt:lpstr>
      <vt:lpstr>BeautifulSoup 库的遍历方法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wyp</cp:lastModifiedBy>
  <cp:revision>302</cp:revision>
  <dcterms:created xsi:type="dcterms:W3CDTF">2019-06-19T02:08:00Z</dcterms:created>
  <dcterms:modified xsi:type="dcterms:W3CDTF">2024-02-28T12:25:42Z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B4BED606584F4FA38BD23852DA7F8DE9_12</vt:lpwstr>
  </property>
</Properties>
</file>